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58" r:id="rId4"/>
    <p:sldId id="266" r:id="rId5"/>
    <p:sldId id="267" r:id="rId6"/>
    <p:sldId id="270" r:id="rId7"/>
    <p:sldId id="271" r:id="rId8"/>
    <p:sldId id="272" r:id="rId9"/>
    <p:sldId id="273" r:id="rId10"/>
    <p:sldId id="274" r:id="rId11"/>
    <p:sldId id="275" r:id="rId12"/>
    <p:sldId id="277" r:id="rId13"/>
    <p:sldId id="278" r:id="rId14"/>
    <p:sldId id="280" r:id="rId15"/>
    <p:sldId id="281" r:id="rId16"/>
    <p:sldId id="285" r:id="rId17"/>
    <p:sldId id="286" r:id="rId18"/>
    <p:sldId id="287" r:id="rId19"/>
    <p:sldId id="288" r:id="rId20"/>
    <p:sldId id="289" r:id="rId21"/>
    <p:sldId id="290" r:id="rId22"/>
    <p:sldId id="291" r:id="rId23"/>
    <p:sldId id="292" r:id="rId24"/>
    <p:sldId id="293" r:id="rId25"/>
    <p:sldId id="295" r:id="rId26"/>
    <p:sldId id="296" r:id="rId27"/>
    <p:sldId id="301" r:id="rId28"/>
    <p:sldId id="298" r:id="rId29"/>
    <p:sldId id="297" r:id="rId30"/>
    <p:sldId id="300" r:id="rId31"/>
    <p:sldId id="299" r:id="rId32"/>
  </p:sldIdLst>
  <p:sldSz cx="9144000" cy="5715000" type="screen16x1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59EE2"/>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51" autoAdjust="0"/>
    <p:restoredTop sz="93165" autoAdjust="0"/>
  </p:normalViewPr>
  <p:slideViewPr>
    <p:cSldViewPr>
      <p:cViewPr>
        <p:scale>
          <a:sx n="75" d="100"/>
          <a:sy n="75" d="100"/>
        </p:scale>
        <p:origin x="966" y="246"/>
      </p:cViewPr>
      <p:guideLst>
        <p:guide orient="horz" pos="1800"/>
        <p:guide pos="2880"/>
      </p:guideLst>
    </p:cSldViewPr>
  </p:slideViewPr>
  <p:notesTextViewPr>
    <p:cViewPr>
      <p:scale>
        <a:sx n="1" d="1"/>
        <a:sy n="1" d="1"/>
      </p:scale>
      <p:origin x="0" y="0"/>
    </p:cViewPr>
  </p:notesTextViewPr>
  <p:sorterViewPr>
    <p:cViewPr>
      <p:scale>
        <a:sx n="200" d="100"/>
        <a:sy n="200" d="100"/>
      </p:scale>
      <p:origin x="0" y="0"/>
    </p:cViewPr>
  </p:sorterViewPr>
  <p:gridSpacing cx="69848" cy="6984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4825"/>
            <a:ext cx="7772400" cy="1225550"/>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9471FF25-96BC-4D69-86FD-F9064193A3E5}"/>
              </a:ext>
            </a:extLst>
          </p:cNvPr>
          <p:cNvSpPr>
            <a:spLocks noGrp="1" noChangeArrowheads="1"/>
          </p:cNvSpPr>
          <p:nvPr>
            <p:ph type="dt" sz="half" idx="10"/>
          </p:nvPr>
        </p:nvSpPr>
        <p:spPr>
          <a:ln/>
        </p:spPr>
        <p:txBody>
          <a:bodyPr/>
          <a:lstStyle>
            <a:lvl1pPr>
              <a:defRPr/>
            </a:lvl1pPr>
          </a:lstStyle>
          <a:p>
            <a:pPr>
              <a:defRPr/>
            </a:pPr>
            <a:fld id="{EB2E487E-08C5-42DC-B32C-D835A5370308}" type="datetime1">
              <a:rPr lang="zh-CN" altLang="en-US"/>
              <a:pPr>
                <a:defRPr/>
              </a:pPr>
              <a:t>2017/5/21</a:t>
            </a:fld>
            <a:endParaRPr lang="zh-CN" altLang="en-US" sz="1800">
              <a:solidFill>
                <a:schemeClr val="tx1"/>
              </a:solidFill>
            </a:endParaRPr>
          </a:p>
        </p:txBody>
      </p:sp>
      <p:sp>
        <p:nvSpPr>
          <p:cNvPr id="5" name="页脚占位符 4">
            <a:extLst>
              <a:ext uri="{FF2B5EF4-FFF2-40B4-BE49-F238E27FC236}">
                <a16:creationId xmlns:a16="http://schemas.microsoft.com/office/drawing/2014/main" id="{3564F88F-DD33-4B53-9D7A-095F71E49D6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00C03867-CCB0-4C2C-A126-6E6BF995510E}"/>
              </a:ext>
            </a:extLst>
          </p:cNvPr>
          <p:cNvSpPr>
            <a:spLocks noGrp="1" noChangeArrowheads="1"/>
          </p:cNvSpPr>
          <p:nvPr>
            <p:ph type="sldNum" sz="quarter" idx="12"/>
          </p:nvPr>
        </p:nvSpPr>
        <p:spPr>
          <a:ln/>
        </p:spPr>
        <p:txBody>
          <a:bodyPr/>
          <a:lstStyle>
            <a:lvl1pPr>
              <a:defRPr/>
            </a:lvl1pPr>
          </a:lstStyle>
          <a:p>
            <a:fld id="{B73E0746-44EB-415F-A799-A5C2F96AF5B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71950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F9F83B-8099-44D4-BB70-02FD1B959A9B}"/>
              </a:ext>
            </a:extLst>
          </p:cNvPr>
          <p:cNvSpPr>
            <a:spLocks noGrp="1" noChangeArrowheads="1"/>
          </p:cNvSpPr>
          <p:nvPr>
            <p:ph type="dt" sz="half" idx="10"/>
          </p:nvPr>
        </p:nvSpPr>
        <p:spPr>
          <a:ln/>
        </p:spPr>
        <p:txBody>
          <a:bodyPr/>
          <a:lstStyle>
            <a:lvl1pPr>
              <a:defRPr/>
            </a:lvl1pPr>
          </a:lstStyle>
          <a:p>
            <a:pPr>
              <a:defRPr/>
            </a:pPr>
            <a:fld id="{07734916-CBDA-4439-BDF3-BD0A8D4BFF61}" type="datetime1">
              <a:rPr lang="zh-CN" altLang="en-US"/>
              <a:pPr>
                <a:defRPr/>
              </a:pPr>
              <a:t>2017/5/21</a:t>
            </a:fld>
            <a:endParaRPr lang="zh-CN" altLang="en-US" sz="1800">
              <a:solidFill>
                <a:schemeClr val="tx1"/>
              </a:solidFill>
            </a:endParaRPr>
          </a:p>
        </p:txBody>
      </p:sp>
      <p:sp>
        <p:nvSpPr>
          <p:cNvPr id="5" name="页脚占位符 4">
            <a:extLst>
              <a:ext uri="{FF2B5EF4-FFF2-40B4-BE49-F238E27FC236}">
                <a16:creationId xmlns:a16="http://schemas.microsoft.com/office/drawing/2014/main" id="{CD7AB722-B269-4924-91CB-5875E02EE64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9A862AA-C8BC-482B-A76D-117EF719A590}"/>
              </a:ext>
            </a:extLst>
          </p:cNvPr>
          <p:cNvSpPr>
            <a:spLocks noGrp="1" noChangeArrowheads="1"/>
          </p:cNvSpPr>
          <p:nvPr>
            <p:ph type="sldNum" sz="quarter" idx="12"/>
          </p:nvPr>
        </p:nvSpPr>
        <p:spPr>
          <a:ln/>
        </p:spPr>
        <p:txBody>
          <a:bodyPr/>
          <a:lstStyle>
            <a:lvl1pPr>
              <a:defRPr/>
            </a:lvl1pPr>
          </a:lstStyle>
          <a:p>
            <a:fld id="{38CAD822-D5D5-4817-89C3-DFC71CBF207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6091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4876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4876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717B22-40FB-4E88-97AE-A11A078C8F4C}"/>
              </a:ext>
            </a:extLst>
          </p:cNvPr>
          <p:cNvSpPr>
            <a:spLocks noGrp="1" noChangeArrowheads="1"/>
          </p:cNvSpPr>
          <p:nvPr>
            <p:ph type="dt" sz="half" idx="10"/>
          </p:nvPr>
        </p:nvSpPr>
        <p:spPr>
          <a:ln/>
        </p:spPr>
        <p:txBody>
          <a:bodyPr/>
          <a:lstStyle>
            <a:lvl1pPr>
              <a:defRPr/>
            </a:lvl1pPr>
          </a:lstStyle>
          <a:p>
            <a:pPr>
              <a:defRPr/>
            </a:pPr>
            <a:fld id="{6E73A33D-83F0-4A5C-A46B-8C3D93E01B6D}" type="datetime1">
              <a:rPr lang="zh-CN" altLang="en-US"/>
              <a:pPr>
                <a:defRPr/>
              </a:pPr>
              <a:t>2017/5/21</a:t>
            </a:fld>
            <a:endParaRPr lang="zh-CN" altLang="en-US" sz="1800">
              <a:solidFill>
                <a:schemeClr val="tx1"/>
              </a:solidFill>
            </a:endParaRPr>
          </a:p>
        </p:txBody>
      </p:sp>
      <p:sp>
        <p:nvSpPr>
          <p:cNvPr id="5" name="页脚占位符 4">
            <a:extLst>
              <a:ext uri="{FF2B5EF4-FFF2-40B4-BE49-F238E27FC236}">
                <a16:creationId xmlns:a16="http://schemas.microsoft.com/office/drawing/2014/main" id="{1D5494E5-222F-48B5-B4B7-6A05387FF55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398DD9EA-70E8-4DEB-B81C-DC10645CBADF}"/>
              </a:ext>
            </a:extLst>
          </p:cNvPr>
          <p:cNvSpPr>
            <a:spLocks noGrp="1" noChangeArrowheads="1"/>
          </p:cNvSpPr>
          <p:nvPr>
            <p:ph type="sldNum" sz="quarter" idx="12"/>
          </p:nvPr>
        </p:nvSpPr>
        <p:spPr>
          <a:ln/>
        </p:spPr>
        <p:txBody>
          <a:bodyPr/>
          <a:lstStyle>
            <a:lvl1pPr>
              <a:defRPr/>
            </a:lvl1pPr>
          </a:lstStyle>
          <a:p>
            <a:fld id="{9935FE70-0D75-4C31-8466-E1E5FE8812F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39135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525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A4E60896-C1AD-436A-9151-514016A800B0}"/>
              </a:ext>
            </a:extLst>
          </p:cNvPr>
          <p:cNvSpPr>
            <a:spLocks noGrp="1" noChangeArrowheads="1"/>
          </p:cNvSpPr>
          <p:nvPr>
            <p:ph type="dt" sz="half" idx="10"/>
          </p:nvPr>
        </p:nvSpPr>
        <p:spPr>
          <a:ln/>
        </p:spPr>
        <p:txBody>
          <a:bodyPr/>
          <a:lstStyle>
            <a:lvl1pPr>
              <a:defRPr/>
            </a:lvl1pPr>
          </a:lstStyle>
          <a:p>
            <a:pPr>
              <a:defRPr/>
            </a:pPr>
            <a:fld id="{C6E93A71-5274-4445-BDAF-A78087B1F27A}" type="datetime1">
              <a:rPr lang="zh-CN" altLang="en-US"/>
              <a:pPr>
                <a:defRPr/>
              </a:pPr>
              <a:t>2017/5/21</a:t>
            </a:fld>
            <a:endParaRPr lang="zh-CN" altLang="en-US" sz="1800">
              <a:solidFill>
                <a:schemeClr val="tx1"/>
              </a:solidFill>
            </a:endParaRPr>
          </a:p>
        </p:txBody>
      </p:sp>
      <p:sp>
        <p:nvSpPr>
          <p:cNvPr id="4" name="页脚占位符 4">
            <a:extLst>
              <a:ext uri="{FF2B5EF4-FFF2-40B4-BE49-F238E27FC236}">
                <a16:creationId xmlns:a16="http://schemas.microsoft.com/office/drawing/2014/main" id="{3A115A9D-7D2E-4E0F-B0E6-C6A15E49C51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5074AFE4-AAE7-439E-BB6E-B53CD4C2CF12}"/>
              </a:ext>
            </a:extLst>
          </p:cNvPr>
          <p:cNvSpPr>
            <a:spLocks noGrp="1" noChangeArrowheads="1"/>
          </p:cNvSpPr>
          <p:nvPr>
            <p:ph type="sldNum" sz="quarter" idx="12"/>
          </p:nvPr>
        </p:nvSpPr>
        <p:spPr>
          <a:ln/>
        </p:spPr>
        <p:txBody>
          <a:bodyPr/>
          <a:lstStyle>
            <a:lvl1pPr>
              <a:defRPr/>
            </a:lvl1pPr>
          </a:lstStyle>
          <a:p>
            <a:fld id="{E214560D-674D-469B-ADF8-C417DFDF58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528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0A7729-C1E0-4F30-896E-FF9BA531247D}"/>
              </a:ext>
            </a:extLst>
          </p:cNvPr>
          <p:cNvSpPr>
            <a:spLocks noGrp="1" noChangeArrowheads="1"/>
          </p:cNvSpPr>
          <p:nvPr>
            <p:ph type="dt" sz="half" idx="10"/>
          </p:nvPr>
        </p:nvSpPr>
        <p:spPr>
          <a:ln/>
        </p:spPr>
        <p:txBody>
          <a:bodyPr/>
          <a:lstStyle>
            <a:lvl1pPr>
              <a:defRPr/>
            </a:lvl1pPr>
          </a:lstStyle>
          <a:p>
            <a:pPr>
              <a:defRPr/>
            </a:pPr>
            <a:fld id="{A52A7F2A-85C5-4278-89DC-1AC7FE58E773}" type="datetime1">
              <a:rPr lang="zh-CN" altLang="en-US"/>
              <a:pPr>
                <a:defRPr/>
              </a:pPr>
              <a:t>2017/5/21</a:t>
            </a:fld>
            <a:endParaRPr lang="zh-CN" altLang="en-US" sz="1800">
              <a:solidFill>
                <a:schemeClr val="tx1"/>
              </a:solidFill>
            </a:endParaRPr>
          </a:p>
        </p:txBody>
      </p:sp>
      <p:sp>
        <p:nvSpPr>
          <p:cNvPr id="5" name="页脚占位符 4">
            <a:extLst>
              <a:ext uri="{FF2B5EF4-FFF2-40B4-BE49-F238E27FC236}">
                <a16:creationId xmlns:a16="http://schemas.microsoft.com/office/drawing/2014/main" id="{1357B0A6-9551-4ACC-AB01-ACA3FF36086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9AC1B64-6645-4DA9-8B75-62FB3938F1E3}"/>
              </a:ext>
            </a:extLst>
          </p:cNvPr>
          <p:cNvSpPr>
            <a:spLocks noGrp="1" noChangeArrowheads="1"/>
          </p:cNvSpPr>
          <p:nvPr>
            <p:ph type="sldNum" sz="quarter" idx="12"/>
          </p:nvPr>
        </p:nvSpPr>
        <p:spPr>
          <a:ln/>
        </p:spPr>
        <p:txBody>
          <a:bodyPr/>
          <a:lstStyle>
            <a:lvl1pPr>
              <a:defRPr/>
            </a:lvl1pPr>
          </a:lstStyle>
          <a:p>
            <a:fld id="{FC14DAC7-D929-4A69-8AD8-5AB33882720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8395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1888"/>
            <a:ext cx="7772400" cy="11350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11573CD-2F21-4CAA-8062-BB21D7DED2D3}"/>
              </a:ext>
            </a:extLst>
          </p:cNvPr>
          <p:cNvSpPr>
            <a:spLocks noGrp="1" noChangeArrowheads="1"/>
          </p:cNvSpPr>
          <p:nvPr>
            <p:ph type="dt" sz="half" idx="10"/>
          </p:nvPr>
        </p:nvSpPr>
        <p:spPr>
          <a:ln/>
        </p:spPr>
        <p:txBody>
          <a:bodyPr/>
          <a:lstStyle>
            <a:lvl1pPr>
              <a:defRPr/>
            </a:lvl1pPr>
          </a:lstStyle>
          <a:p>
            <a:pPr>
              <a:defRPr/>
            </a:pPr>
            <a:fld id="{C1F004ED-3C47-4306-9BB1-EB3233D4443E}" type="datetime1">
              <a:rPr lang="zh-CN" altLang="en-US"/>
              <a:pPr>
                <a:defRPr/>
              </a:pPr>
              <a:t>2017/5/21</a:t>
            </a:fld>
            <a:endParaRPr lang="zh-CN" altLang="en-US" sz="1800">
              <a:solidFill>
                <a:schemeClr val="tx1"/>
              </a:solidFill>
            </a:endParaRPr>
          </a:p>
        </p:txBody>
      </p:sp>
      <p:sp>
        <p:nvSpPr>
          <p:cNvPr id="5" name="页脚占位符 4">
            <a:extLst>
              <a:ext uri="{FF2B5EF4-FFF2-40B4-BE49-F238E27FC236}">
                <a16:creationId xmlns:a16="http://schemas.microsoft.com/office/drawing/2014/main" id="{E834B4A2-9FC4-4248-ABCD-3F8A5CD0E63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94128B8-4AA7-473C-9803-847F7A9AD617}"/>
              </a:ext>
            </a:extLst>
          </p:cNvPr>
          <p:cNvSpPr>
            <a:spLocks noGrp="1" noChangeArrowheads="1"/>
          </p:cNvSpPr>
          <p:nvPr>
            <p:ph type="sldNum" sz="quarter" idx="12"/>
          </p:nvPr>
        </p:nvSpPr>
        <p:spPr>
          <a:ln/>
        </p:spPr>
        <p:txBody>
          <a:bodyPr/>
          <a:lstStyle>
            <a:lvl1pPr>
              <a:defRPr/>
            </a:lvl1pPr>
          </a:lstStyle>
          <a:p>
            <a:fld id="{2C16D148-09DA-463D-8F4A-C32375B26EC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7268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CC0459B-8E99-4EB8-9AF9-D09C9DAE33F4}"/>
              </a:ext>
            </a:extLst>
          </p:cNvPr>
          <p:cNvSpPr>
            <a:spLocks noGrp="1" noChangeArrowheads="1"/>
          </p:cNvSpPr>
          <p:nvPr>
            <p:ph type="dt" sz="half" idx="10"/>
          </p:nvPr>
        </p:nvSpPr>
        <p:spPr>
          <a:ln/>
        </p:spPr>
        <p:txBody>
          <a:bodyPr/>
          <a:lstStyle>
            <a:lvl1pPr>
              <a:defRPr/>
            </a:lvl1pPr>
          </a:lstStyle>
          <a:p>
            <a:pPr>
              <a:defRPr/>
            </a:pPr>
            <a:fld id="{601909F6-116F-424D-812B-02DA39A0B3B7}" type="datetime1">
              <a:rPr lang="zh-CN" altLang="en-US"/>
              <a:pPr>
                <a:defRPr/>
              </a:pPr>
              <a:t>2017/5/21</a:t>
            </a:fld>
            <a:endParaRPr lang="zh-CN" altLang="en-US" sz="1800">
              <a:solidFill>
                <a:schemeClr val="tx1"/>
              </a:solidFill>
            </a:endParaRPr>
          </a:p>
        </p:txBody>
      </p:sp>
      <p:sp>
        <p:nvSpPr>
          <p:cNvPr id="6" name="页脚占位符 4">
            <a:extLst>
              <a:ext uri="{FF2B5EF4-FFF2-40B4-BE49-F238E27FC236}">
                <a16:creationId xmlns:a16="http://schemas.microsoft.com/office/drawing/2014/main" id="{41B64803-DEF6-45E5-81C2-E8143DFF4E3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4519B89F-2AED-4346-A69C-58AFF4594CE6}"/>
              </a:ext>
            </a:extLst>
          </p:cNvPr>
          <p:cNvSpPr>
            <a:spLocks noGrp="1" noChangeArrowheads="1"/>
          </p:cNvSpPr>
          <p:nvPr>
            <p:ph type="sldNum" sz="quarter" idx="12"/>
          </p:nvPr>
        </p:nvSpPr>
        <p:spPr>
          <a:ln/>
        </p:spPr>
        <p:txBody>
          <a:bodyPr/>
          <a:lstStyle>
            <a:lvl1pPr>
              <a:defRPr/>
            </a:lvl1pPr>
          </a:lstStyle>
          <a:p>
            <a:fld id="{6AF75DCC-27B3-4337-AE40-DAA63FED53B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27593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E39DD98A-54B1-4A32-9ED7-0026CABC89FD}"/>
              </a:ext>
            </a:extLst>
          </p:cNvPr>
          <p:cNvSpPr>
            <a:spLocks noGrp="1" noChangeArrowheads="1"/>
          </p:cNvSpPr>
          <p:nvPr>
            <p:ph type="dt" sz="half" idx="10"/>
          </p:nvPr>
        </p:nvSpPr>
        <p:spPr>
          <a:ln/>
        </p:spPr>
        <p:txBody>
          <a:bodyPr/>
          <a:lstStyle>
            <a:lvl1pPr>
              <a:defRPr/>
            </a:lvl1pPr>
          </a:lstStyle>
          <a:p>
            <a:pPr>
              <a:defRPr/>
            </a:pPr>
            <a:fld id="{6BE0EE60-8D02-4BE5-8C93-3195D8880770}" type="datetime1">
              <a:rPr lang="zh-CN" altLang="en-US"/>
              <a:pPr>
                <a:defRPr/>
              </a:pPr>
              <a:t>2017/5/21</a:t>
            </a:fld>
            <a:endParaRPr lang="zh-CN" altLang="en-US" sz="1800">
              <a:solidFill>
                <a:schemeClr val="tx1"/>
              </a:solidFill>
            </a:endParaRPr>
          </a:p>
        </p:txBody>
      </p:sp>
      <p:sp>
        <p:nvSpPr>
          <p:cNvPr id="8" name="页脚占位符 4">
            <a:extLst>
              <a:ext uri="{FF2B5EF4-FFF2-40B4-BE49-F238E27FC236}">
                <a16:creationId xmlns:a16="http://schemas.microsoft.com/office/drawing/2014/main" id="{DB9B436F-9A82-480A-B867-DEC8EAB4ACB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F56ECAB9-3847-4A30-BB72-B2D8DFC130F7}"/>
              </a:ext>
            </a:extLst>
          </p:cNvPr>
          <p:cNvSpPr>
            <a:spLocks noGrp="1" noChangeArrowheads="1"/>
          </p:cNvSpPr>
          <p:nvPr>
            <p:ph type="sldNum" sz="quarter" idx="12"/>
          </p:nvPr>
        </p:nvSpPr>
        <p:spPr>
          <a:ln/>
        </p:spPr>
        <p:txBody>
          <a:bodyPr/>
          <a:lstStyle>
            <a:lvl1pPr>
              <a:defRPr/>
            </a:lvl1pPr>
          </a:lstStyle>
          <a:p>
            <a:fld id="{36AB37E8-76C5-4759-9B9F-1622BD5A78B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5452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4E4953A7-26D9-4CC7-B29A-814403B1F6D9}"/>
              </a:ext>
            </a:extLst>
          </p:cNvPr>
          <p:cNvSpPr>
            <a:spLocks noGrp="1" noChangeArrowheads="1"/>
          </p:cNvSpPr>
          <p:nvPr>
            <p:ph type="dt" sz="half" idx="10"/>
          </p:nvPr>
        </p:nvSpPr>
        <p:spPr>
          <a:ln/>
        </p:spPr>
        <p:txBody>
          <a:bodyPr/>
          <a:lstStyle>
            <a:lvl1pPr>
              <a:defRPr/>
            </a:lvl1pPr>
          </a:lstStyle>
          <a:p>
            <a:pPr>
              <a:defRPr/>
            </a:pPr>
            <a:fld id="{2FA9E88D-F7E2-4AC3-B7A4-E87C845B2DB6}" type="datetime1">
              <a:rPr lang="zh-CN" altLang="en-US"/>
              <a:pPr>
                <a:defRPr/>
              </a:pPr>
              <a:t>2017/5/21</a:t>
            </a:fld>
            <a:endParaRPr lang="zh-CN" altLang="en-US" sz="1800">
              <a:solidFill>
                <a:schemeClr val="tx1"/>
              </a:solidFill>
            </a:endParaRPr>
          </a:p>
        </p:txBody>
      </p:sp>
      <p:sp>
        <p:nvSpPr>
          <p:cNvPr id="4" name="页脚占位符 4">
            <a:extLst>
              <a:ext uri="{FF2B5EF4-FFF2-40B4-BE49-F238E27FC236}">
                <a16:creationId xmlns:a16="http://schemas.microsoft.com/office/drawing/2014/main" id="{6FABCEC5-1AFF-4421-9E89-2DBA8333185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41017D1-E046-46A1-9E4A-8D2C90DDE378}"/>
              </a:ext>
            </a:extLst>
          </p:cNvPr>
          <p:cNvSpPr>
            <a:spLocks noGrp="1" noChangeArrowheads="1"/>
          </p:cNvSpPr>
          <p:nvPr>
            <p:ph type="sldNum" sz="quarter" idx="12"/>
          </p:nvPr>
        </p:nvSpPr>
        <p:spPr>
          <a:ln/>
        </p:spPr>
        <p:txBody>
          <a:bodyPr/>
          <a:lstStyle>
            <a:lvl1pPr>
              <a:defRPr/>
            </a:lvl1pPr>
          </a:lstStyle>
          <a:p>
            <a:fld id="{142BD178-90BA-4843-87A8-59059F8ACF3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4692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21A1B34-F41B-49BF-BA62-FFB06837B44B}"/>
              </a:ext>
            </a:extLst>
          </p:cNvPr>
          <p:cNvSpPr>
            <a:spLocks noGrp="1" noChangeArrowheads="1"/>
          </p:cNvSpPr>
          <p:nvPr>
            <p:ph type="dt" sz="half" idx="10"/>
          </p:nvPr>
        </p:nvSpPr>
        <p:spPr>
          <a:ln/>
        </p:spPr>
        <p:txBody>
          <a:bodyPr/>
          <a:lstStyle>
            <a:lvl1pPr>
              <a:defRPr/>
            </a:lvl1pPr>
          </a:lstStyle>
          <a:p>
            <a:pPr>
              <a:defRPr/>
            </a:pPr>
            <a:fld id="{5A62BA0E-2E3C-400C-AD1C-FDF8C079A74F}" type="datetime1">
              <a:rPr lang="zh-CN" altLang="en-US"/>
              <a:pPr>
                <a:defRPr/>
              </a:pPr>
              <a:t>2017/5/21</a:t>
            </a:fld>
            <a:endParaRPr lang="zh-CN" altLang="en-US" sz="1800">
              <a:solidFill>
                <a:schemeClr val="tx1"/>
              </a:solidFill>
            </a:endParaRPr>
          </a:p>
        </p:txBody>
      </p:sp>
      <p:sp>
        <p:nvSpPr>
          <p:cNvPr id="3" name="页脚占位符 4">
            <a:extLst>
              <a:ext uri="{FF2B5EF4-FFF2-40B4-BE49-F238E27FC236}">
                <a16:creationId xmlns:a16="http://schemas.microsoft.com/office/drawing/2014/main" id="{695AA7B1-63CB-4164-AFC8-9F1E9EAA462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3ECA55C7-68EE-45D2-9C59-FBF93C1ED4CF}"/>
              </a:ext>
            </a:extLst>
          </p:cNvPr>
          <p:cNvSpPr>
            <a:spLocks noGrp="1" noChangeArrowheads="1"/>
          </p:cNvSpPr>
          <p:nvPr>
            <p:ph type="sldNum" sz="quarter" idx="12"/>
          </p:nvPr>
        </p:nvSpPr>
        <p:spPr>
          <a:ln/>
        </p:spPr>
        <p:txBody>
          <a:bodyPr/>
          <a:lstStyle>
            <a:lvl1pPr>
              <a:defRPr/>
            </a:lvl1pPr>
          </a:lstStyle>
          <a:p>
            <a:fld id="{1EAC7B33-A4E7-4887-9959-523AB0E152C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6178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701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B0E1B849-E952-46DB-A63D-02FFD9B294ED}"/>
              </a:ext>
            </a:extLst>
          </p:cNvPr>
          <p:cNvSpPr>
            <a:spLocks noGrp="1" noChangeArrowheads="1"/>
          </p:cNvSpPr>
          <p:nvPr>
            <p:ph type="dt" sz="half" idx="10"/>
          </p:nvPr>
        </p:nvSpPr>
        <p:spPr>
          <a:ln/>
        </p:spPr>
        <p:txBody>
          <a:bodyPr/>
          <a:lstStyle>
            <a:lvl1pPr>
              <a:defRPr/>
            </a:lvl1pPr>
          </a:lstStyle>
          <a:p>
            <a:pPr>
              <a:defRPr/>
            </a:pPr>
            <a:fld id="{119BBD6B-5E62-4D6F-9635-210F1D0F791B}" type="datetime1">
              <a:rPr lang="zh-CN" altLang="en-US"/>
              <a:pPr>
                <a:defRPr/>
              </a:pPr>
              <a:t>2017/5/21</a:t>
            </a:fld>
            <a:endParaRPr lang="zh-CN" altLang="en-US" sz="1800">
              <a:solidFill>
                <a:schemeClr val="tx1"/>
              </a:solidFill>
            </a:endParaRPr>
          </a:p>
        </p:txBody>
      </p:sp>
      <p:sp>
        <p:nvSpPr>
          <p:cNvPr id="6" name="页脚占位符 4">
            <a:extLst>
              <a:ext uri="{FF2B5EF4-FFF2-40B4-BE49-F238E27FC236}">
                <a16:creationId xmlns:a16="http://schemas.microsoft.com/office/drawing/2014/main" id="{D674E8D7-C685-42E9-B97E-488B3A4D8CB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F4FC095-2654-4A63-A6CF-B3A2A91C66A1}"/>
              </a:ext>
            </a:extLst>
          </p:cNvPr>
          <p:cNvSpPr>
            <a:spLocks noGrp="1" noChangeArrowheads="1"/>
          </p:cNvSpPr>
          <p:nvPr>
            <p:ph type="sldNum" sz="quarter" idx="12"/>
          </p:nvPr>
        </p:nvSpPr>
        <p:spPr>
          <a:ln/>
        </p:spPr>
        <p:txBody>
          <a:bodyPr/>
          <a:lstStyle>
            <a:lvl1pPr>
              <a:defRPr/>
            </a:lvl1pPr>
          </a:lstStyle>
          <a:p>
            <a:fld id="{396F284C-0338-4B44-9BB7-FE4D1B00390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4050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30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C040ADD-B68B-41B3-A747-AC71FDA4BBBB}"/>
              </a:ext>
            </a:extLst>
          </p:cNvPr>
          <p:cNvSpPr>
            <a:spLocks noGrp="1" noChangeArrowheads="1"/>
          </p:cNvSpPr>
          <p:nvPr>
            <p:ph type="dt" sz="half" idx="10"/>
          </p:nvPr>
        </p:nvSpPr>
        <p:spPr>
          <a:ln/>
        </p:spPr>
        <p:txBody>
          <a:bodyPr/>
          <a:lstStyle>
            <a:lvl1pPr>
              <a:defRPr/>
            </a:lvl1pPr>
          </a:lstStyle>
          <a:p>
            <a:pPr>
              <a:defRPr/>
            </a:pPr>
            <a:fld id="{C9CAC8FE-A12A-4372-9B54-E22288C977F4}" type="datetime1">
              <a:rPr lang="zh-CN" altLang="en-US"/>
              <a:pPr>
                <a:defRPr/>
              </a:pPr>
              <a:t>2017/5/21</a:t>
            </a:fld>
            <a:endParaRPr lang="zh-CN" altLang="en-US" sz="1800">
              <a:solidFill>
                <a:schemeClr val="tx1"/>
              </a:solidFill>
            </a:endParaRPr>
          </a:p>
        </p:txBody>
      </p:sp>
      <p:sp>
        <p:nvSpPr>
          <p:cNvPr id="6" name="页脚占位符 4">
            <a:extLst>
              <a:ext uri="{FF2B5EF4-FFF2-40B4-BE49-F238E27FC236}">
                <a16:creationId xmlns:a16="http://schemas.microsoft.com/office/drawing/2014/main" id="{D6893380-918A-4058-BCC2-7B54714913B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F64CCE0-2739-4982-9DC6-0738F38586AE}"/>
              </a:ext>
            </a:extLst>
          </p:cNvPr>
          <p:cNvSpPr>
            <a:spLocks noGrp="1" noChangeArrowheads="1"/>
          </p:cNvSpPr>
          <p:nvPr>
            <p:ph type="sldNum" sz="quarter" idx="12"/>
          </p:nvPr>
        </p:nvSpPr>
        <p:spPr>
          <a:ln/>
        </p:spPr>
        <p:txBody>
          <a:bodyPr/>
          <a:lstStyle>
            <a:lvl1pPr>
              <a:defRPr/>
            </a:lvl1pPr>
          </a:lstStyle>
          <a:p>
            <a:fld id="{40D947C4-A3AA-4892-AFAB-618A8D47E36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9778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D2EF1AD-A25C-45AF-9065-051380575BD9}"/>
              </a:ext>
            </a:extLst>
          </p:cNvPr>
          <p:cNvSpPr>
            <a:spLocks noGrp="1" noChangeArrowheads="1"/>
          </p:cNvSpPr>
          <p:nvPr>
            <p:ph type="title" idx="4294967295"/>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panose="020F0502020204030204" pitchFamily="34" charset="0"/>
              </a:rPr>
              <a:t>单击此处编辑母版标题样式</a:t>
            </a:r>
          </a:p>
        </p:txBody>
      </p:sp>
      <p:sp>
        <p:nvSpPr>
          <p:cNvPr id="1027" name="文本占位符 2">
            <a:extLst>
              <a:ext uri="{FF2B5EF4-FFF2-40B4-BE49-F238E27FC236}">
                <a16:creationId xmlns:a16="http://schemas.microsoft.com/office/drawing/2014/main" id="{44412965-5FEA-406C-8A12-B82C5C7A125C}"/>
              </a:ext>
            </a:extLst>
          </p:cNvPr>
          <p:cNvSpPr>
            <a:spLocks noGrp="1" noChangeArrowheads="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a:extLst>
              <a:ext uri="{FF2B5EF4-FFF2-40B4-BE49-F238E27FC236}">
                <a16:creationId xmlns:a16="http://schemas.microsoft.com/office/drawing/2014/main" id="{99E44B9D-2547-4F96-9287-FC6289CACB4B}"/>
              </a:ext>
            </a:extLst>
          </p:cNvPr>
          <p:cNvSpPr>
            <a:spLocks noGrp="1" noChangeArrowheads="1"/>
          </p:cNvSpPr>
          <p:nvPr>
            <p:ph type="dt" sz="half" idx="2"/>
          </p:nvPr>
        </p:nvSpPr>
        <p:spPr bwMode="auto">
          <a:xfrm>
            <a:off x="457200" y="5297488"/>
            <a:ext cx="21336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0B187F90-6D74-4042-BDA7-66942539DE04}" type="datetime1">
              <a:rPr lang="zh-CN" altLang="en-US"/>
              <a:pPr>
                <a:defRPr/>
              </a:pPr>
              <a:t>2017/5/21</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C06F3F24-00DD-4116-A969-813C537B1CFE}"/>
              </a:ext>
            </a:extLst>
          </p:cNvPr>
          <p:cNvSpPr>
            <a:spLocks noGrp="1" noChangeArrowheads="1"/>
          </p:cNvSpPr>
          <p:nvPr>
            <p:ph type="ftr" sz="quarter" idx="3"/>
          </p:nvPr>
        </p:nvSpPr>
        <p:spPr bwMode="auto">
          <a:xfrm>
            <a:off x="3124200" y="5297488"/>
            <a:ext cx="28956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zh-CN" altLang="zh-CN"/>
          </a:p>
        </p:txBody>
      </p:sp>
      <p:sp>
        <p:nvSpPr>
          <p:cNvPr id="1030" name="灯片编号占位符 5">
            <a:extLst>
              <a:ext uri="{FF2B5EF4-FFF2-40B4-BE49-F238E27FC236}">
                <a16:creationId xmlns:a16="http://schemas.microsoft.com/office/drawing/2014/main" id="{3D07E27B-45CA-4C0D-B4FC-5B9AED2C0820}"/>
              </a:ext>
            </a:extLst>
          </p:cNvPr>
          <p:cNvSpPr>
            <a:spLocks noGrp="1" noChangeArrowheads="1"/>
          </p:cNvSpPr>
          <p:nvPr>
            <p:ph type="sldNum" sz="quarter" idx="4"/>
          </p:nvPr>
        </p:nvSpPr>
        <p:spPr bwMode="auto">
          <a:xfrm>
            <a:off x="6553200" y="5297488"/>
            <a:ext cx="21336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146114C-B1AD-497B-A617-398B29029D8B}"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gradFill rotWithShape="1">
          <a:gsLst>
            <a:gs pos="0">
              <a:srgbClr val="FFFFFF"/>
            </a:gs>
            <a:gs pos="100000">
              <a:srgbClr val="D8D8D8"/>
            </a:gs>
          </a:gsLst>
          <a:lin ang="5400000" scaled="1"/>
        </a:gradFill>
        <a:effectLst/>
      </p:bgPr>
    </p:bg>
    <p:spTree>
      <p:nvGrpSpPr>
        <p:cNvPr id="1" name=""/>
        <p:cNvGrpSpPr/>
        <p:nvPr/>
      </p:nvGrpSpPr>
      <p:grpSpPr>
        <a:xfrm>
          <a:off x="0" y="0"/>
          <a:ext cx="0" cy="0"/>
          <a:chOff x="0" y="0"/>
          <a:chExt cx="0" cy="0"/>
        </a:xfrm>
      </p:grpSpPr>
      <p:grpSp>
        <p:nvGrpSpPr>
          <p:cNvPr id="14338" name="Group 2">
            <a:extLst>
              <a:ext uri="{FF2B5EF4-FFF2-40B4-BE49-F238E27FC236}">
                <a16:creationId xmlns:a16="http://schemas.microsoft.com/office/drawing/2014/main" id="{EC491371-B6A3-4A76-A4B6-AFB6FA97A0DD}"/>
              </a:ext>
            </a:extLst>
          </p:cNvPr>
          <p:cNvGrpSpPr>
            <a:grpSpLocks/>
          </p:cNvGrpSpPr>
          <p:nvPr/>
        </p:nvGrpSpPr>
        <p:grpSpPr bwMode="auto">
          <a:xfrm>
            <a:off x="-1435265" y="-634900"/>
            <a:ext cx="11734801" cy="7694613"/>
            <a:chOff x="0" y="0"/>
            <a:chExt cx="15998170" cy="10312383"/>
          </a:xfrm>
        </p:grpSpPr>
        <p:grpSp>
          <p:nvGrpSpPr>
            <p:cNvPr id="14390" name="Group 3">
              <a:extLst>
                <a:ext uri="{FF2B5EF4-FFF2-40B4-BE49-F238E27FC236}">
                  <a16:creationId xmlns:a16="http://schemas.microsoft.com/office/drawing/2014/main" id="{7A095FF9-03A7-403C-A44B-D48EC68E4A90}"/>
                </a:ext>
              </a:extLst>
            </p:cNvPr>
            <p:cNvGrpSpPr>
              <a:grpSpLocks/>
            </p:cNvGrpSpPr>
            <p:nvPr/>
          </p:nvGrpSpPr>
          <p:grpSpPr bwMode="auto">
            <a:xfrm rot="-1809353">
              <a:off x="3012676" y="4939170"/>
              <a:ext cx="4949425" cy="5373213"/>
              <a:chOff x="0" y="0"/>
              <a:chExt cx="1643999" cy="1784764"/>
            </a:xfrm>
          </p:grpSpPr>
          <p:sp>
            <p:nvSpPr>
              <p:cNvPr id="14419" name="直角三角形 120">
                <a:extLst>
                  <a:ext uri="{FF2B5EF4-FFF2-40B4-BE49-F238E27FC236}">
                    <a16:creationId xmlns:a16="http://schemas.microsoft.com/office/drawing/2014/main" id="{A909FB10-128A-4265-9154-F73A243A2168}"/>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0" name="直角三角形 121">
                <a:extLst>
                  <a:ext uri="{FF2B5EF4-FFF2-40B4-BE49-F238E27FC236}">
                    <a16:creationId xmlns:a16="http://schemas.microsoft.com/office/drawing/2014/main" id="{36F745EA-B991-48CD-8F81-E73FEF041361}"/>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1" name="直角三角形 122">
                <a:extLst>
                  <a:ext uri="{FF2B5EF4-FFF2-40B4-BE49-F238E27FC236}">
                    <a16:creationId xmlns:a16="http://schemas.microsoft.com/office/drawing/2014/main" id="{F13C322D-CCCE-4DDE-A26E-255D772CC6BE}"/>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2" name="直角三角形 123">
                <a:extLst>
                  <a:ext uri="{FF2B5EF4-FFF2-40B4-BE49-F238E27FC236}">
                    <a16:creationId xmlns:a16="http://schemas.microsoft.com/office/drawing/2014/main" id="{55DE80A9-8ABD-430B-9D74-D5907864C1E4}"/>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3" name="直角三角形 124">
                <a:extLst>
                  <a:ext uri="{FF2B5EF4-FFF2-40B4-BE49-F238E27FC236}">
                    <a16:creationId xmlns:a16="http://schemas.microsoft.com/office/drawing/2014/main" id="{A74CC8B2-8B7C-4230-B927-315545C88F9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4" name="直角三角形 125">
                <a:extLst>
                  <a:ext uri="{FF2B5EF4-FFF2-40B4-BE49-F238E27FC236}">
                    <a16:creationId xmlns:a16="http://schemas.microsoft.com/office/drawing/2014/main" id="{38921F45-54AC-4D94-8E5A-8090A611A555}"/>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1" name="Group 10">
              <a:extLst>
                <a:ext uri="{FF2B5EF4-FFF2-40B4-BE49-F238E27FC236}">
                  <a16:creationId xmlns:a16="http://schemas.microsoft.com/office/drawing/2014/main" id="{63D388F1-7B1C-4CDB-A023-281DA9CFE611}"/>
                </a:ext>
              </a:extLst>
            </p:cNvPr>
            <p:cNvGrpSpPr>
              <a:grpSpLocks/>
            </p:cNvGrpSpPr>
            <p:nvPr/>
          </p:nvGrpSpPr>
          <p:grpSpPr bwMode="auto">
            <a:xfrm rot="-1809353">
              <a:off x="8443513" y="4792891"/>
              <a:ext cx="4949425" cy="5373213"/>
              <a:chOff x="0" y="0"/>
              <a:chExt cx="1643999" cy="1784764"/>
            </a:xfrm>
          </p:grpSpPr>
          <p:sp>
            <p:nvSpPr>
              <p:cNvPr id="14413" name="直角三角形 114">
                <a:extLst>
                  <a:ext uri="{FF2B5EF4-FFF2-40B4-BE49-F238E27FC236}">
                    <a16:creationId xmlns:a16="http://schemas.microsoft.com/office/drawing/2014/main" id="{6ECAEFB6-AC2A-429B-8E66-F999C2D6ECB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4" name="直角三角形 115">
                <a:extLst>
                  <a:ext uri="{FF2B5EF4-FFF2-40B4-BE49-F238E27FC236}">
                    <a16:creationId xmlns:a16="http://schemas.microsoft.com/office/drawing/2014/main" id="{8FA605AD-0B11-4E3E-96B3-499A576F1DE4}"/>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5" name="直角三角形 116">
                <a:extLst>
                  <a:ext uri="{FF2B5EF4-FFF2-40B4-BE49-F238E27FC236}">
                    <a16:creationId xmlns:a16="http://schemas.microsoft.com/office/drawing/2014/main" id="{8CFA5165-5F48-4D8C-AE4F-ADD7C6C9DB86}"/>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6" name="直角三角形 117">
                <a:extLst>
                  <a:ext uri="{FF2B5EF4-FFF2-40B4-BE49-F238E27FC236}">
                    <a16:creationId xmlns:a16="http://schemas.microsoft.com/office/drawing/2014/main" id="{C566FB98-13FF-48CA-821E-BCCA2BC5A64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7" name="直角三角形 118">
                <a:extLst>
                  <a:ext uri="{FF2B5EF4-FFF2-40B4-BE49-F238E27FC236}">
                    <a16:creationId xmlns:a16="http://schemas.microsoft.com/office/drawing/2014/main" id="{51044C05-9E85-46ED-BA24-A9F71DB0782D}"/>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8" name="直角三角形 119">
                <a:extLst>
                  <a:ext uri="{FF2B5EF4-FFF2-40B4-BE49-F238E27FC236}">
                    <a16:creationId xmlns:a16="http://schemas.microsoft.com/office/drawing/2014/main" id="{2FB734DB-F520-4047-9D23-5F4DAD4FC58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2" name="Group 17">
              <a:extLst>
                <a:ext uri="{FF2B5EF4-FFF2-40B4-BE49-F238E27FC236}">
                  <a16:creationId xmlns:a16="http://schemas.microsoft.com/office/drawing/2014/main" id="{2DEC1F20-786A-4FD7-ABBE-D408128C694F}"/>
                </a:ext>
              </a:extLst>
            </p:cNvPr>
            <p:cNvGrpSpPr>
              <a:grpSpLocks/>
            </p:cNvGrpSpPr>
            <p:nvPr/>
          </p:nvGrpSpPr>
          <p:grpSpPr bwMode="auto">
            <a:xfrm rot="-1809353">
              <a:off x="5485981" y="133874"/>
              <a:ext cx="4949425" cy="5373213"/>
              <a:chOff x="0" y="0"/>
              <a:chExt cx="1643999" cy="1784764"/>
            </a:xfrm>
          </p:grpSpPr>
          <p:sp>
            <p:nvSpPr>
              <p:cNvPr id="14407" name="直角三角形 108">
                <a:extLst>
                  <a:ext uri="{FF2B5EF4-FFF2-40B4-BE49-F238E27FC236}">
                    <a16:creationId xmlns:a16="http://schemas.microsoft.com/office/drawing/2014/main" id="{C100ED11-3BCA-426C-BC6E-E331451303EA}"/>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8" name="直角三角形 109">
                <a:extLst>
                  <a:ext uri="{FF2B5EF4-FFF2-40B4-BE49-F238E27FC236}">
                    <a16:creationId xmlns:a16="http://schemas.microsoft.com/office/drawing/2014/main" id="{07D0ABC4-42B4-47FC-BF09-45CF3FCCE8DE}"/>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9" name="直角三角形 110">
                <a:extLst>
                  <a:ext uri="{FF2B5EF4-FFF2-40B4-BE49-F238E27FC236}">
                    <a16:creationId xmlns:a16="http://schemas.microsoft.com/office/drawing/2014/main" id="{C80F93E7-12B4-4856-A0D4-D771280F5BE7}"/>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0" name="直角三角形 111">
                <a:extLst>
                  <a:ext uri="{FF2B5EF4-FFF2-40B4-BE49-F238E27FC236}">
                    <a16:creationId xmlns:a16="http://schemas.microsoft.com/office/drawing/2014/main" id="{595A3484-0F0D-4E7B-A20E-1488DFB23CFA}"/>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1" name="直角三角形 112">
                <a:extLst>
                  <a:ext uri="{FF2B5EF4-FFF2-40B4-BE49-F238E27FC236}">
                    <a16:creationId xmlns:a16="http://schemas.microsoft.com/office/drawing/2014/main" id="{33A20C97-FF55-48A1-AE3F-706E18F4DE4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2" name="直角三角形 113">
                <a:extLst>
                  <a:ext uri="{FF2B5EF4-FFF2-40B4-BE49-F238E27FC236}">
                    <a16:creationId xmlns:a16="http://schemas.microsoft.com/office/drawing/2014/main" id="{129868AE-B552-4BCE-A120-435AB27B8AC2}"/>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3" name="Group 24">
              <a:extLst>
                <a:ext uri="{FF2B5EF4-FFF2-40B4-BE49-F238E27FC236}">
                  <a16:creationId xmlns:a16="http://schemas.microsoft.com/office/drawing/2014/main" id="{142691FE-E9E2-4A9F-B716-8648226C9B1D}"/>
                </a:ext>
              </a:extLst>
            </p:cNvPr>
            <p:cNvGrpSpPr>
              <a:grpSpLocks/>
            </p:cNvGrpSpPr>
            <p:nvPr/>
          </p:nvGrpSpPr>
          <p:grpSpPr bwMode="auto">
            <a:xfrm rot="-1809353">
              <a:off x="11048745" y="0"/>
              <a:ext cx="4949425" cy="5373213"/>
              <a:chOff x="0" y="0"/>
              <a:chExt cx="1643999" cy="1784764"/>
            </a:xfrm>
          </p:grpSpPr>
          <p:sp>
            <p:nvSpPr>
              <p:cNvPr id="14401" name="直角三角形 127">
                <a:extLst>
                  <a:ext uri="{FF2B5EF4-FFF2-40B4-BE49-F238E27FC236}">
                    <a16:creationId xmlns:a16="http://schemas.microsoft.com/office/drawing/2014/main" id="{89753F3C-A6A5-4E47-83D0-6A6E5EF0C82D}"/>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2" name="直角三角形 128">
                <a:extLst>
                  <a:ext uri="{FF2B5EF4-FFF2-40B4-BE49-F238E27FC236}">
                    <a16:creationId xmlns:a16="http://schemas.microsoft.com/office/drawing/2014/main" id="{36017A0D-0809-44DC-8D4D-F18DCB80FCFE}"/>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3" name="直角三角形 129">
                <a:extLst>
                  <a:ext uri="{FF2B5EF4-FFF2-40B4-BE49-F238E27FC236}">
                    <a16:creationId xmlns:a16="http://schemas.microsoft.com/office/drawing/2014/main" id="{991721B5-2B5F-4CC8-8071-35EB642F8D0F}"/>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4" name="直角三角形 130">
                <a:extLst>
                  <a:ext uri="{FF2B5EF4-FFF2-40B4-BE49-F238E27FC236}">
                    <a16:creationId xmlns:a16="http://schemas.microsoft.com/office/drawing/2014/main" id="{543D33A0-E4E7-45A0-BAA9-8A15797D3A6B}"/>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5" name="直角三角形 131">
                <a:extLst>
                  <a:ext uri="{FF2B5EF4-FFF2-40B4-BE49-F238E27FC236}">
                    <a16:creationId xmlns:a16="http://schemas.microsoft.com/office/drawing/2014/main" id="{25084271-BAD8-4E7C-97BB-BBADF9C2E0A5}"/>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6" name="直角三角形 132">
                <a:extLst>
                  <a:ext uri="{FF2B5EF4-FFF2-40B4-BE49-F238E27FC236}">
                    <a16:creationId xmlns:a16="http://schemas.microsoft.com/office/drawing/2014/main" id="{0345CC0A-64E3-4BC3-A269-F899A1F8EC1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4" name="Group 31">
              <a:extLst>
                <a:ext uri="{FF2B5EF4-FFF2-40B4-BE49-F238E27FC236}">
                  <a16:creationId xmlns:a16="http://schemas.microsoft.com/office/drawing/2014/main" id="{0D6DC099-DB03-4353-990B-77D62BF0586E}"/>
                </a:ext>
              </a:extLst>
            </p:cNvPr>
            <p:cNvGrpSpPr>
              <a:grpSpLocks/>
            </p:cNvGrpSpPr>
            <p:nvPr/>
          </p:nvGrpSpPr>
          <p:grpSpPr bwMode="auto">
            <a:xfrm rot="-1809353">
              <a:off x="0" y="195022"/>
              <a:ext cx="4949425" cy="5373213"/>
              <a:chOff x="0" y="0"/>
              <a:chExt cx="1643999" cy="1784764"/>
            </a:xfrm>
          </p:grpSpPr>
          <p:sp>
            <p:nvSpPr>
              <p:cNvPr id="14395" name="直角三角形 134">
                <a:extLst>
                  <a:ext uri="{FF2B5EF4-FFF2-40B4-BE49-F238E27FC236}">
                    <a16:creationId xmlns:a16="http://schemas.microsoft.com/office/drawing/2014/main" id="{71CD06FB-8C4C-4BC8-9677-A9881871CDB8}"/>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6" name="直角三角形 135">
                <a:extLst>
                  <a:ext uri="{FF2B5EF4-FFF2-40B4-BE49-F238E27FC236}">
                    <a16:creationId xmlns:a16="http://schemas.microsoft.com/office/drawing/2014/main" id="{528BC585-59EA-4D70-9962-F3E84EB037DF}"/>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7" name="直角三角形 136">
                <a:extLst>
                  <a:ext uri="{FF2B5EF4-FFF2-40B4-BE49-F238E27FC236}">
                    <a16:creationId xmlns:a16="http://schemas.microsoft.com/office/drawing/2014/main" id="{CF804226-B086-4440-B9B4-C67823A1F35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8" name="直角三角形 137">
                <a:extLst>
                  <a:ext uri="{FF2B5EF4-FFF2-40B4-BE49-F238E27FC236}">
                    <a16:creationId xmlns:a16="http://schemas.microsoft.com/office/drawing/2014/main" id="{F871D0AF-BB7E-4B36-BBA8-184F9A5460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9" name="直角三角形 138">
                <a:extLst>
                  <a:ext uri="{FF2B5EF4-FFF2-40B4-BE49-F238E27FC236}">
                    <a16:creationId xmlns:a16="http://schemas.microsoft.com/office/drawing/2014/main" id="{030E5878-BAF7-4109-8967-06A497139203}"/>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0" name="直角三角形 139">
                <a:extLst>
                  <a:ext uri="{FF2B5EF4-FFF2-40B4-BE49-F238E27FC236}">
                    <a16:creationId xmlns:a16="http://schemas.microsoft.com/office/drawing/2014/main" id="{AFF20402-6A03-48C8-8961-690AA189A5A8}"/>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3154" name="标题 1">
            <a:extLst>
              <a:ext uri="{FF2B5EF4-FFF2-40B4-BE49-F238E27FC236}">
                <a16:creationId xmlns:a16="http://schemas.microsoft.com/office/drawing/2014/main" id="{750EC7ED-E747-4AD8-809D-9D4026914EDA}"/>
              </a:ext>
            </a:extLst>
          </p:cNvPr>
          <p:cNvSpPr>
            <a:spLocks noChangeArrowheads="1"/>
          </p:cNvSpPr>
          <p:nvPr/>
        </p:nvSpPr>
        <p:spPr bwMode="auto">
          <a:xfrm>
            <a:off x="1728620" y="1406194"/>
            <a:ext cx="5707148" cy="62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b="1" dirty="0">
                <a:latin typeface="楷体" panose="02010609060101010101" pitchFamily="49" charset="-122"/>
                <a:ea typeface="楷体" panose="02010609060101010101" pitchFamily="49" charset="-122"/>
                <a:sym typeface="宋体" panose="02010600030101010101" pitchFamily="2" charset="-122"/>
              </a:rPr>
              <a:t>毕业设计论文答辩</a:t>
            </a:r>
            <a:endParaRPr lang="en-US" altLang="zh-CN" sz="5400" b="1" dirty="0">
              <a:latin typeface="楷体" panose="02010609060101010101" pitchFamily="49" charset="-122"/>
              <a:ea typeface="楷体" panose="02010609060101010101" pitchFamily="49" charset="-122"/>
              <a:sym typeface="宋体" panose="02010600030101010101" pitchFamily="2" charset="-122"/>
            </a:endParaRPr>
          </a:p>
        </p:txBody>
      </p:sp>
      <p:sp>
        <p:nvSpPr>
          <p:cNvPr id="14345" name="TextBox 103">
            <a:extLst>
              <a:ext uri="{FF2B5EF4-FFF2-40B4-BE49-F238E27FC236}">
                <a16:creationId xmlns:a16="http://schemas.microsoft.com/office/drawing/2014/main" id="{D2D55A44-68EB-43E3-8A1B-AF748252ED5C}"/>
              </a:ext>
            </a:extLst>
          </p:cNvPr>
          <p:cNvSpPr>
            <a:spLocks noChangeArrowheads="1"/>
          </p:cNvSpPr>
          <p:nvPr/>
        </p:nvSpPr>
        <p:spPr bwMode="auto">
          <a:xfrm>
            <a:off x="527050" y="5018088"/>
            <a:ext cx="309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6" name="矩形 3">
            <a:extLst>
              <a:ext uri="{FF2B5EF4-FFF2-40B4-BE49-F238E27FC236}">
                <a16:creationId xmlns:a16="http://schemas.microsoft.com/office/drawing/2014/main" id="{BDC85667-CEE0-4BBA-86FB-6558A35ECDE1}"/>
              </a:ext>
            </a:extLst>
          </p:cNvPr>
          <p:cNvSpPr>
            <a:spLocks noChangeArrowheads="1"/>
          </p:cNvSpPr>
          <p:nvPr/>
        </p:nvSpPr>
        <p:spPr bwMode="auto">
          <a:xfrm>
            <a:off x="1777833" y="2438412"/>
            <a:ext cx="5657935" cy="693540"/>
          </a:xfrm>
          <a:prstGeom prst="rect">
            <a:avLst/>
          </a:prstGeom>
          <a:solidFill>
            <a:srgbClr val="7030A0"/>
          </a:solidFill>
          <a:ln w="25400">
            <a:solidFill>
              <a:srgbClr val="7F7F7F"/>
            </a:solidFill>
            <a:bevel/>
            <a:headEnd/>
            <a:tailEnd/>
          </a:ln>
          <a:effectLst>
            <a:outerShdw blurRad="152400" dist="317500" dir="5400000" sx="90000" sy="-19000" rotWithShape="0">
              <a:prstClr val="black">
                <a:alpha val="15000"/>
              </a:prstClr>
            </a:outerShdw>
          </a:effectLst>
          <a:scene3d>
            <a:camera prst="orthographicFront"/>
            <a:lightRig rig="threePt" dir="t"/>
          </a:scene3d>
          <a:sp3d>
            <a:bevelT w="152400" h="50800" prst="softRound"/>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Leap</a:t>
            </a: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Motion</a:t>
            </a: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的手势交互系统的设计与实现</a:t>
            </a:r>
          </a:p>
        </p:txBody>
      </p:sp>
      <p:sp>
        <p:nvSpPr>
          <p:cNvPr id="90" name="矩形 89">
            <a:extLst>
              <a:ext uri="{FF2B5EF4-FFF2-40B4-BE49-F238E27FC236}">
                <a16:creationId xmlns:a16="http://schemas.microsoft.com/office/drawing/2014/main" id="{0D6500F7-B213-4FA5-9B0F-AC195E8A6CDD}"/>
              </a:ext>
            </a:extLst>
          </p:cNvPr>
          <p:cNvSpPr/>
          <p:nvPr/>
        </p:nvSpPr>
        <p:spPr>
          <a:xfrm>
            <a:off x="2311546" y="4044916"/>
            <a:ext cx="4705134" cy="430887"/>
          </a:xfrm>
          <a:prstGeom prst="rect">
            <a:avLst/>
          </a:prstGeom>
        </p:spPr>
        <p:txBody>
          <a:bodyPr wrap="none">
            <a:spAutoFit/>
          </a:bodyPr>
          <a:lstStyle/>
          <a:p>
            <a:pPr marL="342900" indent="-342900">
              <a:lnSpc>
                <a:spcPct val="110000"/>
              </a:lnSpc>
              <a:defRPr/>
            </a:pPr>
            <a:r>
              <a:rPr lang="zh-CN" altLang="en-US" sz="2000" b="1" kern="0" dirty="0">
                <a:solidFill>
                  <a:srgbClr val="000000"/>
                </a:solidFill>
                <a:latin typeface="+mn-ea"/>
                <a:ea typeface="+mn-ea"/>
              </a:rPr>
              <a:t>学院：计算机学院</a:t>
            </a:r>
            <a:r>
              <a:rPr lang="en-US" altLang="zh-CN" sz="2000" b="1" kern="0" dirty="0">
                <a:solidFill>
                  <a:srgbClr val="000000"/>
                </a:solidFill>
                <a:latin typeface="+mn-ea"/>
                <a:ea typeface="+mn-ea"/>
              </a:rPr>
              <a:t>    </a:t>
            </a:r>
            <a:r>
              <a:rPr lang="zh-CN" altLang="en-US" sz="2000" b="1" kern="0" dirty="0">
                <a:solidFill>
                  <a:srgbClr val="000000"/>
                </a:solidFill>
                <a:latin typeface="+mn-ea"/>
                <a:ea typeface="+mn-ea"/>
              </a:rPr>
              <a:t>专业：软件工程</a:t>
            </a:r>
            <a:endParaRPr lang="en-US" altLang="zh-CN" sz="2000" b="1" kern="0" dirty="0">
              <a:solidFill>
                <a:srgbClr val="000000"/>
              </a:solidFill>
              <a:latin typeface="+mn-ea"/>
              <a:ea typeface="+mn-ea"/>
            </a:endParaRPr>
          </a:p>
        </p:txBody>
      </p:sp>
      <p:sp>
        <p:nvSpPr>
          <p:cNvPr id="91" name="矩形 90">
            <a:extLst>
              <a:ext uri="{FF2B5EF4-FFF2-40B4-BE49-F238E27FC236}">
                <a16:creationId xmlns:a16="http://schemas.microsoft.com/office/drawing/2014/main" id="{6F07C3D4-38EA-4AD0-AB14-D1F1565447D2}"/>
              </a:ext>
            </a:extLst>
          </p:cNvPr>
          <p:cNvSpPr/>
          <p:nvPr/>
        </p:nvSpPr>
        <p:spPr>
          <a:xfrm>
            <a:off x="2307920" y="4549272"/>
            <a:ext cx="4190571" cy="430887"/>
          </a:xfrm>
          <a:prstGeom prst="rect">
            <a:avLst/>
          </a:prstGeom>
        </p:spPr>
        <p:txBody>
          <a:bodyPr wrap="none">
            <a:spAutoFit/>
          </a:bodyPr>
          <a:lstStyle/>
          <a:p>
            <a:pPr marL="342900" indent="-342900">
              <a:lnSpc>
                <a:spcPct val="110000"/>
              </a:lnSpc>
              <a:defRPr/>
            </a:pPr>
            <a:r>
              <a:rPr lang="zh-CN" altLang="en-US" sz="2000" b="1" kern="0" dirty="0">
                <a:solidFill>
                  <a:srgbClr val="000000"/>
                </a:solidFill>
                <a:latin typeface="+mn-ea"/>
                <a:ea typeface="+mn-ea"/>
              </a:rPr>
              <a:t>答辩人：陈永坤</a:t>
            </a:r>
            <a:r>
              <a:rPr lang="en-US" altLang="zh-CN" sz="2000" b="1" kern="0" dirty="0">
                <a:solidFill>
                  <a:srgbClr val="000000"/>
                </a:solidFill>
                <a:latin typeface="+mn-ea"/>
                <a:ea typeface="+mn-ea"/>
              </a:rPr>
              <a:t>      </a:t>
            </a:r>
            <a:r>
              <a:rPr lang="zh-CN" altLang="en-US" sz="2000" b="1" kern="0" dirty="0">
                <a:solidFill>
                  <a:srgbClr val="000000"/>
                </a:solidFill>
                <a:latin typeface="+mn-ea"/>
                <a:ea typeface="+mn-ea"/>
              </a:rPr>
              <a:t>导师：杨卓</a:t>
            </a:r>
            <a:endParaRPr lang="en-US" altLang="zh-CN" sz="2000" b="1" kern="0" dirty="0">
              <a:solidFill>
                <a:srgbClr val="000000"/>
              </a:solidFill>
              <a:latin typeface="+mn-ea"/>
              <a:ea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000"/>
                                        <p:tgtEl>
                                          <p:spTgt spid="90"/>
                                        </p:tgtEl>
                                      </p:cBhvr>
                                    </p:animEffect>
                                    <p:anim calcmode="lin" valueType="num">
                                      <p:cBhvr>
                                        <p:cTn id="13" dur="1000" fill="hold"/>
                                        <p:tgtEl>
                                          <p:spTgt spid="90"/>
                                        </p:tgtEl>
                                        <p:attrNameLst>
                                          <p:attrName>ppt_x</p:attrName>
                                        </p:attrNameLst>
                                      </p:cBhvr>
                                      <p:tavLst>
                                        <p:tav tm="0">
                                          <p:val>
                                            <p:strVal val="#ppt_x"/>
                                          </p:val>
                                        </p:tav>
                                        <p:tav tm="100000">
                                          <p:val>
                                            <p:strVal val="#ppt_x"/>
                                          </p:val>
                                        </p:tav>
                                      </p:tavLst>
                                    </p:anim>
                                    <p:anim calcmode="lin" valueType="num">
                                      <p:cBhvr>
                                        <p:cTn id="14"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346"/>
                                        </p:tgtEl>
                                        <p:attrNameLst>
                                          <p:attrName>style.visibility</p:attrName>
                                        </p:attrNameLst>
                                      </p:cBhvr>
                                      <p:to>
                                        <p:strVal val="visible"/>
                                      </p:to>
                                    </p:set>
                                    <p:animEffect transition="in" filter="barn(inVertical)">
                                      <p:cBhvr>
                                        <p:cTn id="19"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nimBg="1"/>
      <p:bldP spid="90" grpId="0"/>
      <p:bldP spid="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3839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Leap</a:t>
            </a:r>
            <a:r>
              <a:rPr lang="zh-CN" altLang="en-US"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Motion</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基本原理</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2</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特征点匹配</a:t>
            </a:r>
          </a:p>
        </p:txBody>
      </p:sp>
      <p:sp>
        <p:nvSpPr>
          <p:cNvPr id="86" name="流程图: 终止 85">
            <a:extLst>
              <a:ext uri="{FF2B5EF4-FFF2-40B4-BE49-F238E27FC236}">
                <a16:creationId xmlns:a16="http://schemas.microsoft.com/office/drawing/2014/main" id="{08F7FB2E-4E93-45E9-B1A8-6DB16DD16B06}"/>
              </a:ext>
            </a:extLst>
          </p:cNvPr>
          <p:cNvSpPr/>
          <p:nvPr/>
        </p:nvSpPr>
        <p:spPr bwMode="auto">
          <a:xfrm>
            <a:off x="1619918" y="1130383"/>
            <a:ext cx="1450154" cy="631680"/>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rgbClr val="7030A0"/>
                </a:solidFill>
              </a:rPr>
              <a:t>精度高？</a:t>
            </a:r>
            <a:endParaRPr kumimoji="0" lang="zh-CN" altLang="en-US" sz="2400" b="1" i="0" u="none" strike="noStrike" cap="none" normalizeH="0" baseline="0" dirty="0">
              <a:ln>
                <a:noFill/>
              </a:ln>
              <a:solidFill>
                <a:srgbClr val="7030A0"/>
              </a:solidFill>
              <a:effectLst/>
            </a:endParaRPr>
          </a:p>
        </p:txBody>
      </p:sp>
      <p:sp>
        <p:nvSpPr>
          <p:cNvPr id="88" name="流程图: 终止 87">
            <a:extLst>
              <a:ext uri="{FF2B5EF4-FFF2-40B4-BE49-F238E27FC236}">
                <a16:creationId xmlns:a16="http://schemas.microsoft.com/office/drawing/2014/main" id="{35DC7B1E-1B43-40DB-8E77-B357059B1A1B}"/>
              </a:ext>
            </a:extLst>
          </p:cNvPr>
          <p:cNvSpPr/>
          <p:nvPr/>
        </p:nvSpPr>
        <p:spPr bwMode="auto">
          <a:xfrm>
            <a:off x="5682789" y="1130383"/>
            <a:ext cx="1450154" cy="631680"/>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rgbClr val="7030A0"/>
                </a:solidFill>
              </a:rPr>
              <a:t>帧速快？</a:t>
            </a:r>
            <a:endParaRPr kumimoji="0" lang="zh-CN" altLang="en-US" sz="2400" b="1" i="0" u="none" strike="noStrike" cap="none" normalizeH="0" baseline="0" dirty="0">
              <a:ln>
                <a:noFill/>
              </a:ln>
              <a:solidFill>
                <a:srgbClr val="7030A0"/>
              </a:solidFill>
              <a:effectLst/>
            </a:endParaRPr>
          </a:p>
        </p:txBody>
      </p:sp>
      <p:sp>
        <p:nvSpPr>
          <p:cNvPr id="3" name="流程图: 终止 2">
            <a:extLst>
              <a:ext uri="{FF2B5EF4-FFF2-40B4-BE49-F238E27FC236}">
                <a16:creationId xmlns:a16="http://schemas.microsoft.com/office/drawing/2014/main" id="{E6BE46AC-818C-4566-B7F9-8AC3DF4F0912}"/>
              </a:ext>
            </a:extLst>
          </p:cNvPr>
          <p:cNvSpPr/>
          <p:nvPr/>
        </p:nvSpPr>
        <p:spPr bwMode="auto">
          <a:xfrm>
            <a:off x="2820525" y="2677724"/>
            <a:ext cx="2940979" cy="833701"/>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1" i="0" u="none" strike="noStrike" cap="none" normalizeH="0" baseline="0" dirty="0">
                <a:ln>
                  <a:noFill/>
                </a:ln>
                <a:solidFill>
                  <a:schemeClr val="tx1"/>
                </a:solidFill>
                <a:effectLst/>
                <a:latin typeface="Arial" pitchFamily="34" charset="0"/>
                <a:ea typeface="宋体" pitchFamily="2" charset="-122"/>
              </a:rPr>
              <a:t>全手立体匹配</a:t>
            </a:r>
          </a:p>
        </p:txBody>
      </p:sp>
      <p:cxnSp>
        <p:nvCxnSpPr>
          <p:cNvPr id="9" name="直接箭头连接符 8">
            <a:extLst>
              <a:ext uri="{FF2B5EF4-FFF2-40B4-BE49-F238E27FC236}">
                <a16:creationId xmlns:a16="http://schemas.microsoft.com/office/drawing/2014/main" id="{5480B0F9-9D90-4F1D-B878-8008DC1A6551}"/>
              </a:ext>
            </a:extLst>
          </p:cNvPr>
          <p:cNvCxnSpPr>
            <a:cxnSpLocks/>
            <a:stCxn id="3" idx="1"/>
            <a:endCxn id="86" idx="2"/>
          </p:cNvCxnSpPr>
          <p:nvPr/>
        </p:nvCxnSpPr>
        <p:spPr bwMode="auto">
          <a:xfrm flipH="1" flipV="1">
            <a:off x="2344995" y="1762063"/>
            <a:ext cx="475530" cy="1332512"/>
          </a:xfrm>
          <a:prstGeom prst="straightConnector1">
            <a:avLst/>
          </a:prstGeom>
          <a:solidFill>
            <a:schemeClr val="accent1"/>
          </a:solidFill>
          <a:ln w="28575" cap="flat" cmpd="sng" algn="ctr">
            <a:solidFill>
              <a:srgbClr val="C59EE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C28F181D-DA4E-44E2-A824-6FBAC91586B3}"/>
              </a:ext>
            </a:extLst>
          </p:cNvPr>
          <p:cNvCxnSpPr>
            <a:cxnSpLocks/>
            <a:stCxn id="3" idx="3"/>
            <a:endCxn id="88" idx="2"/>
          </p:cNvCxnSpPr>
          <p:nvPr/>
        </p:nvCxnSpPr>
        <p:spPr bwMode="auto">
          <a:xfrm flipV="1">
            <a:off x="5761504" y="1762063"/>
            <a:ext cx="646362" cy="1332512"/>
          </a:xfrm>
          <a:prstGeom prst="straightConnector1">
            <a:avLst/>
          </a:prstGeom>
          <a:solidFill>
            <a:schemeClr val="accent1"/>
          </a:solidFill>
          <a:ln w="28575" cap="flat" cmpd="sng" algn="ctr">
            <a:solidFill>
              <a:srgbClr val="C59EE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乘号 19">
            <a:extLst>
              <a:ext uri="{FF2B5EF4-FFF2-40B4-BE49-F238E27FC236}">
                <a16:creationId xmlns:a16="http://schemas.microsoft.com/office/drawing/2014/main" id="{AFFBB867-8E4E-460B-A42C-EA49181C459B}"/>
              </a:ext>
            </a:extLst>
          </p:cNvPr>
          <p:cNvSpPr/>
          <p:nvPr/>
        </p:nvSpPr>
        <p:spPr bwMode="auto">
          <a:xfrm>
            <a:off x="4775185" y="2721765"/>
            <a:ext cx="1379896" cy="1270627"/>
          </a:xfrm>
          <a:prstGeom prst="mathMultiply">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流程图: 过程 20">
            <a:extLst>
              <a:ext uri="{FF2B5EF4-FFF2-40B4-BE49-F238E27FC236}">
                <a16:creationId xmlns:a16="http://schemas.microsoft.com/office/drawing/2014/main" id="{525B829F-AAB2-47C9-99B0-6ECD79B62283}"/>
              </a:ext>
            </a:extLst>
          </p:cNvPr>
          <p:cNvSpPr/>
          <p:nvPr/>
        </p:nvSpPr>
        <p:spPr bwMode="auto">
          <a:xfrm>
            <a:off x="2931896" y="931713"/>
            <a:ext cx="2967210" cy="946854"/>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800" b="1" i="0" u="none" strike="noStrike" cap="none" normalizeH="0" baseline="0" dirty="0">
                <a:ln>
                  <a:noFill/>
                </a:ln>
                <a:solidFill>
                  <a:schemeClr val="bg1"/>
                </a:solidFill>
                <a:effectLst/>
                <a:latin typeface="Arial" pitchFamily="34" charset="0"/>
                <a:ea typeface="宋体" pitchFamily="2" charset="-122"/>
              </a:rPr>
              <a:t>匹配若干特征点</a:t>
            </a:r>
          </a:p>
        </p:txBody>
      </p:sp>
      <p:sp>
        <p:nvSpPr>
          <p:cNvPr id="22" name="箭头: 下 21">
            <a:extLst>
              <a:ext uri="{FF2B5EF4-FFF2-40B4-BE49-F238E27FC236}">
                <a16:creationId xmlns:a16="http://schemas.microsoft.com/office/drawing/2014/main" id="{7CDDA6CF-80F6-4C2C-8DB7-89C6EDE50A1E}"/>
              </a:ext>
            </a:extLst>
          </p:cNvPr>
          <p:cNvSpPr/>
          <p:nvPr/>
        </p:nvSpPr>
        <p:spPr bwMode="auto">
          <a:xfrm>
            <a:off x="3970775" y="2133447"/>
            <a:ext cx="889452" cy="933597"/>
          </a:xfrm>
          <a:prstGeom prst="down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9" name="流程图: 过程 88">
            <a:extLst>
              <a:ext uri="{FF2B5EF4-FFF2-40B4-BE49-F238E27FC236}">
                <a16:creationId xmlns:a16="http://schemas.microsoft.com/office/drawing/2014/main" id="{24091DD7-F15A-4573-B5BB-BBA7D1CE7CD3}"/>
              </a:ext>
            </a:extLst>
          </p:cNvPr>
          <p:cNvSpPr/>
          <p:nvPr/>
        </p:nvSpPr>
        <p:spPr bwMode="auto">
          <a:xfrm>
            <a:off x="2931896" y="3307606"/>
            <a:ext cx="2967210" cy="946854"/>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bg1"/>
                </a:solidFill>
                <a:effectLst/>
                <a:latin typeface="Arial" pitchFamily="34" charset="0"/>
                <a:ea typeface="宋体" pitchFamily="2" charset="-122"/>
              </a:rPr>
              <a:t>IK</a:t>
            </a:r>
            <a:r>
              <a:rPr kumimoji="0" lang="zh-CN" altLang="en-US" sz="2800" b="1" i="0" u="none" strike="noStrike" cap="none" normalizeH="0" baseline="0" dirty="0">
                <a:ln>
                  <a:noFill/>
                </a:ln>
                <a:solidFill>
                  <a:schemeClr val="bg1"/>
                </a:solidFill>
                <a:effectLst/>
                <a:latin typeface="Arial" pitchFamily="34" charset="0"/>
                <a:ea typeface="宋体" pitchFamily="2" charset="-122"/>
              </a:rPr>
              <a:t>算法反推全手</a:t>
            </a:r>
          </a:p>
        </p:txBody>
      </p:sp>
      <p:sp>
        <p:nvSpPr>
          <p:cNvPr id="23" name="文本框 22">
            <a:extLst>
              <a:ext uri="{FF2B5EF4-FFF2-40B4-BE49-F238E27FC236}">
                <a16:creationId xmlns:a16="http://schemas.microsoft.com/office/drawing/2014/main" id="{D0E4E682-F10F-43A1-8279-CB04C92BEA4B}"/>
              </a:ext>
            </a:extLst>
          </p:cNvPr>
          <p:cNvSpPr txBox="1"/>
          <p:nvPr/>
        </p:nvSpPr>
        <p:spPr>
          <a:xfrm>
            <a:off x="311272" y="994422"/>
            <a:ext cx="3878377" cy="3539430"/>
          </a:xfrm>
          <a:prstGeom prst="rect">
            <a:avLst/>
          </a:prstGeom>
          <a:noFill/>
        </p:spPr>
        <p:txBody>
          <a:bodyPr wrap="square" rtlCol="0">
            <a:spAutoFit/>
          </a:bodyPr>
          <a:lstStyle/>
          <a:p>
            <a:r>
              <a:rPr lang="zh-CN" altLang="en-US" sz="2800" b="1" dirty="0">
                <a:solidFill>
                  <a:srgbClr val="7030A0"/>
                </a:solidFill>
                <a:effectLst>
                  <a:outerShdw blurRad="38100" dist="38100" dir="2700000" algn="tl">
                    <a:srgbClr val="000000">
                      <a:alpha val="43137"/>
                    </a:srgbClr>
                  </a:outerShdw>
                </a:effectLst>
              </a:rPr>
              <a:t>反向动力学</a:t>
            </a:r>
            <a:endParaRPr lang="en-US" altLang="zh-CN" sz="2800" b="1" dirty="0">
              <a:solidFill>
                <a:srgbClr val="7030A0"/>
              </a:solidFill>
              <a:effectLst>
                <a:outerShdw blurRad="38100" dist="38100" dir="2700000" algn="tl">
                  <a:srgbClr val="000000">
                    <a:alpha val="43137"/>
                  </a:srgbClr>
                </a:outerShdw>
              </a:effectLst>
            </a:endParaRPr>
          </a:p>
          <a:p>
            <a:r>
              <a:rPr lang="zh-CN" altLang="en-US" sz="2800" b="1" dirty="0">
                <a:solidFill>
                  <a:srgbClr val="7030A0"/>
                </a:solidFill>
                <a:effectLst>
                  <a:outerShdw blurRad="38100" dist="38100" dir="2700000" algn="tl">
                    <a:srgbClr val="000000">
                      <a:alpha val="43137"/>
                    </a:srgbClr>
                  </a:outerShdw>
                </a:effectLst>
              </a:rPr>
              <a:t>（</a:t>
            </a:r>
            <a:r>
              <a:rPr lang="en-US" altLang="zh-CN" sz="2800" b="1" dirty="0">
                <a:solidFill>
                  <a:srgbClr val="7030A0"/>
                </a:solidFill>
                <a:effectLst>
                  <a:outerShdw blurRad="38100" dist="38100" dir="2700000" algn="tl">
                    <a:srgbClr val="000000">
                      <a:alpha val="43137"/>
                    </a:srgbClr>
                  </a:outerShdw>
                </a:effectLst>
              </a:rPr>
              <a:t>Inverse kinematics</a:t>
            </a:r>
            <a:r>
              <a:rPr lang="zh-CN" altLang="en-US" sz="2800" b="1" dirty="0">
                <a:solidFill>
                  <a:srgbClr val="7030A0"/>
                </a:solidFill>
                <a:effectLst>
                  <a:outerShdw blurRad="38100" dist="38100" dir="2700000" algn="tl">
                    <a:srgbClr val="000000">
                      <a:alpha val="43137"/>
                    </a:srgbClr>
                  </a:outerShdw>
                </a:effectLst>
              </a:rPr>
              <a:t>）</a:t>
            </a:r>
            <a:endParaRPr lang="en-US" altLang="zh-CN" sz="2800" b="1" dirty="0">
              <a:solidFill>
                <a:srgbClr val="7030A0"/>
              </a:solidFill>
              <a:effectLst>
                <a:outerShdw blurRad="38100" dist="38100" dir="2700000" algn="tl">
                  <a:srgbClr val="000000">
                    <a:alpha val="43137"/>
                  </a:srgbClr>
                </a:outerShdw>
              </a:effectLst>
            </a:endParaRPr>
          </a:p>
          <a:p>
            <a:endParaRPr lang="en-US" altLang="zh-CN" sz="2400" b="1" dirty="0">
              <a:solidFill>
                <a:srgbClr val="7030A0"/>
              </a:solidFill>
            </a:endParaRPr>
          </a:p>
          <a:p>
            <a:pPr>
              <a:lnSpc>
                <a:spcPct val="150000"/>
              </a:lnSpc>
            </a:pPr>
            <a:r>
              <a:rPr lang="zh-CN" altLang="en-US" sz="2400" b="1" dirty="0">
                <a:solidFill>
                  <a:srgbClr val="7030A0"/>
                </a:solidFill>
              </a:rPr>
              <a:t>一种通过先确定子骨骼的位置</a:t>
            </a:r>
            <a:r>
              <a:rPr lang="en-US" altLang="zh-CN" sz="2400" b="1" dirty="0">
                <a:solidFill>
                  <a:srgbClr val="7030A0"/>
                </a:solidFill>
              </a:rPr>
              <a:t>,</a:t>
            </a:r>
            <a:r>
              <a:rPr lang="zh-CN" altLang="en-US" sz="2400" b="1" dirty="0">
                <a:solidFill>
                  <a:srgbClr val="7030A0"/>
                </a:solidFill>
              </a:rPr>
              <a:t>然后反求推导出其所在骨骼链上</a:t>
            </a:r>
            <a:r>
              <a:rPr lang="en-US" altLang="zh-CN" sz="2400" b="1" dirty="0">
                <a:solidFill>
                  <a:srgbClr val="7030A0"/>
                </a:solidFill>
              </a:rPr>
              <a:t>n</a:t>
            </a:r>
            <a:r>
              <a:rPr lang="zh-CN" altLang="en-US" sz="2400" b="1" dirty="0">
                <a:solidFill>
                  <a:srgbClr val="7030A0"/>
                </a:solidFill>
              </a:rPr>
              <a:t>级父骨骼位置，从而确定整条骨骼链的方法。</a:t>
            </a:r>
          </a:p>
        </p:txBody>
      </p:sp>
    </p:spTree>
    <p:custDataLst>
      <p:tags r:id="rId1"/>
    </p:custDataLst>
    <p:extLst>
      <p:ext uri="{BB962C8B-B14F-4D97-AF65-F5344CB8AC3E}">
        <p14:creationId xmlns:p14="http://schemas.microsoft.com/office/powerpoint/2010/main" val="3010058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down)">
                                      <p:cBhvr>
                                        <p:cTn id="16" dur="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down)">
                                      <p:cBhvr>
                                        <p:cTn id="25" dur="5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grpId="1" nodeType="clickEffect">
                                  <p:stCondLst>
                                    <p:cond delay="0"/>
                                  </p:stCondLst>
                                  <p:childTnLst>
                                    <p:anim calcmode="lin" valueType="num">
                                      <p:cBhvr additive="base">
                                        <p:cTn id="34" dur="500"/>
                                        <p:tgtEl>
                                          <p:spTgt spid="3"/>
                                        </p:tgtEl>
                                        <p:attrNameLst>
                                          <p:attrName>ppt_x</p:attrName>
                                        </p:attrNameLst>
                                      </p:cBhvr>
                                      <p:tavLst>
                                        <p:tav tm="0">
                                          <p:val>
                                            <p:strVal val="ppt_x"/>
                                          </p:val>
                                        </p:tav>
                                        <p:tav tm="100000">
                                          <p:val>
                                            <p:strVal val="ppt_x"/>
                                          </p:val>
                                        </p:tav>
                                      </p:tavLst>
                                    </p:anim>
                                    <p:anim calcmode="lin" valueType="num">
                                      <p:cBhvr additive="base">
                                        <p:cTn id="35" dur="500"/>
                                        <p:tgtEl>
                                          <p:spTgt spid="3"/>
                                        </p:tgtEl>
                                        <p:attrNameLst>
                                          <p:attrName>ppt_y</p:attrName>
                                        </p:attrNameLst>
                                      </p:cBhvr>
                                      <p:tavLst>
                                        <p:tav tm="0">
                                          <p:val>
                                            <p:strVal val="ppt_y"/>
                                          </p:val>
                                        </p:tav>
                                        <p:tav tm="100000">
                                          <p:val>
                                            <p:strVal val="0-ppt_h/2"/>
                                          </p:val>
                                        </p:tav>
                                      </p:tavLst>
                                    </p:anim>
                                    <p:set>
                                      <p:cBhvr>
                                        <p:cTn id="36" dur="1" fill="hold">
                                          <p:stCondLst>
                                            <p:cond delay="499"/>
                                          </p:stCondLst>
                                        </p:cTn>
                                        <p:tgtEl>
                                          <p:spTgt spid="3"/>
                                        </p:tgtEl>
                                        <p:attrNameLst>
                                          <p:attrName>style.visibility</p:attrName>
                                        </p:attrNameLst>
                                      </p:cBhvr>
                                      <p:to>
                                        <p:strVal val="hidden"/>
                                      </p:to>
                                    </p:set>
                                  </p:childTnLst>
                                </p:cTn>
                              </p:par>
                              <p:par>
                                <p:cTn id="37" presetID="2" presetClass="exit" presetSubtype="1" fill="hold" nodeType="withEffect">
                                  <p:stCondLst>
                                    <p:cond delay="0"/>
                                  </p:stCondLst>
                                  <p:childTnLst>
                                    <p:anim calcmode="lin" valueType="num">
                                      <p:cBhvr additive="base">
                                        <p:cTn id="38" dur="500"/>
                                        <p:tgtEl>
                                          <p:spTgt spid="9"/>
                                        </p:tgtEl>
                                        <p:attrNameLst>
                                          <p:attrName>ppt_x</p:attrName>
                                        </p:attrNameLst>
                                      </p:cBhvr>
                                      <p:tavLst>
                                        <p:tav tm="0">
                                          <p:val>
                                            <p:strVal val="ppt_x"/>
                                          </p:val>
                                        </p:tav>
                                        <p:tav tm="100000">
                                          <p:val>
                                            <p:strVal val="ppt_x"/>
                                          </p:val>
                                        </p:tav>
                                      </p:tavLst>
                                    </p:anim>
                                    <p:anim calcmode="lin" valueType="num">
                                      <p:cBhvr additive="base">
                                        <p:cTn id="39" dur="500"/>
                                        <p:tgtEl>
                                          <p:spTgt spid="9"/>
                                        </p:tgtEl>
                                        <p:attrNameLst>
                                          <p:attrName>ppt_y</p:attrName>
                                        </p:attrNameLst>
                                      </p:cBhvr>
                                      <p:tavLst>
                                        <p:tav tm="0">
                                          <p:val>
                                            <p:strVal val="ppt_y"/>
                                          </p:val>
                                        </p:tav>
                                        <p:tav tm="100000">
                                          <p:val>
                                            <p:strVal val="0-ppt_h/2"/>
                                          </p:val>
                                        </p:tav>
                                      </p:tavLst>
                                    </p:anim>
                                    <p:set>
                                      <p:cBhvr>
                                        <p:cTn id="40" dur="1" fill="hold">
                                          <p:stCondLst>
                                            <p:cond delay="499"/>
                                          </p:stCondLst>
                                        </p:cTn>
                                        <p:tgtEl>
                                          <p:spTgt spid="9"/>
                                        </p:tgtEl>
                                        <p:attrNameLst>
                                          <p:attrName>style.visibility</p:attrName>
                                        </p:attrNameLst>
                                      </p:cBhvr>
                                      <p:to>
                                        <p:strVal val="hidden"/>
                                      </p:to>
                                    </p:set>
                                  </p:childTnLst>
                                </p:cTn>
                              </p:par>
                              <p:par>
                                <p:cTn id="41" presetID="2" presetClass="exit" presetSubtype="1" fill="hold" grpId="1" nodeType="withEffect">
                                  <p:stCondLst>
                                    <p:cond delay="0"/>
                                  </p:stCondLst>
                                  <p:childTnLst>
                                    <p:anim calcmode="lin" valueType="num">
                                      <p:cBhvr additive="base">
                                        <p:cTn id="42" dur="500"/>
                                        <p:tgtEl>
                                          <p:spTgt spid="86"/>
                                        </p:tgtEl>
                                        <p:attrNameLst>
                                          <p:attrName>ppt_x</p:attrName>
                                        </p:attrNameLst>
                                      </p:cBhvr>
                                      <p:tavLst>
                                        <p:tav tm="0">
                                          <p:val>
                                            <p:strVal val="ppt_x"/>
                                          </p:val>
                                        </p:tav>
                                        <p:tav tm="100000">
                                          <p:val>
                                            <p:strVal val="ppt_x"/>
                                          </p:val>
                                        </p:tav>
                                      </p:tavLst>
                                    </p:anim>
                                    <p:anim calcmode="lin" valueType="num">
                                      <p:cBhvr additive="base">
                                        <p:cTn id="43" dur="500"/>
                                        <p:tgtEl>
                                          <p:spTgt spid="86"/>
                                        </p:tgtEl>
                                        <p:attrNameLst>
                                          <p:attrName>ppt_y</p:attrName>
                                        </p:attrNameLst>
                                      </p:cBhvr>
                                      <p:tavLst>
                                        <p:tav tm="0">
                                          <p:val>
                                            <p:strVal val="ppt_y"/>
                                          </p:val>
                                        </p:tav>
                                        <p:tav tm="100000">
                                          <p:val>
                                            <p:strVal val="0-ppt_h/2"/>
                                          </p:val>
                                        </p:tav>
                                      </p:tavLst>
                                    </p:anim>
                                    <p:set>
                                      <p:cBhvr>
                                        <p:cTn id="44" dur="1" fill="hold">
                                          <p:stCondLst>
                                            <p:cond delay="499"/>
                                          </p:stCondLst>
                                        </p:cTn>
                                        <p:tgtEl>
                                          <p:spTgt spid="86"/>
                                        </p:tgtEl>
                                        <p:attrNameLst>
                                          <p:attrName>style.visibility</p:attrName>
                                        </p:attrNameLst>
                                      </p:cBhvr>
                                      <p:to>
                                        <p:strVal val="hidden"/>
                                      </p:to>
                                    </p:set>
                                  </p:childTnLst>
                                </p:cTn>
                              </p:par>
                              <p:par>
                                <p:cTn id="45" presetID="2" presetClass="exit" presetSubtype="1" fill="hold" nodeType="withEffect">
                                  <p:stCondLst>
                                    <p:cond delay="0"/>
                                  </p:stCondLst>
                                  <p:childTnLst>
                                    <p:anim calcmode="lin" valueType="num">
                                      <p:cBhvr additive="base">
                                        <p:cTn id="46" dur="500"/>
                                        <p:tgtEl>
                                          <p:spTgt spid="12"/>
                                        </p:tgtEl>
                                        <p:attrNameLst>
                                          <p:attrName>ppt_x</p:attrName>
                                        </p:attrNameLst>
                                      </p:cBhvr>
                                      <p:tavLst>
                                        <p:tav tm="0">
                                          <p:val>
                                            <p:strVal val="ppt_x"/>
                                          </p:val>
                                        </p:tav>
                                        <p:tav tm="100000">
                                          <p:val>
                                            <p:strVal val="ppt_x"/>
                                          </p:val>
                                        </p:tav>
                                      </p:tavLst>
                                    </p:anim>
                                    <p:anim calcmode="lin" valueType="num">
                                      <p:cBhvr additive="base">
                                        <p:cTn id="47" dur="500"/>
                                        <p:tgtEl>
                                          <p:spTgt spid="12"/>
                                        </p:tgtEl>
                                        <p:attrNameLst>
                                          <p:attrName>ppt_y</p:attrName>
                                        </p:attrNameLst>
                                      </p:cBhvr>
                                      <p:tavLst>
                                        <p:tav tm="0">
                                          <p:val>
                                            <p:strVal val="ppt_y"/>
                                          </p:val>
                                        </p:tav>
                                        <p:tav tm="100000">
                                          <p:val>
                                            <p:strVal val="0-ppt_h/2"/>
                                          </p:val>
                                        </p:tav>
                                      </p:tavLst>
                                    </p:anim>
                                    <p:set>
                                      <p:cBhvr>
                                        <p:cTn id="48" dur="1" fill="hold">
                                          <p:stCondLst>
                                            <p:cond delay="499"/>
                                          </p:stCondLst>
                                        </p:cTn>
                                        <p:tgtEl>
                                          <p:spTgt spid="12"/>
                                        </p:tgtEl>
                                        <p:attrNameLst>
                                          <p:attrName>style.visibility</p:attrName>
                                        </p:attrNameLst>
                                      </p:cBhvr>
                                      <p:to>
                                        <p:strVal val="hidden"/>
                                      </p:to>
                                    </p:set>
                                  </p:childTnLst>
                                </p:cTn>
                              </p:par>
                              <p:par>
                                <p:cTn id="49" presetID="2" presetClass="exit" presetSubtype="1" fill="hold" grpId="1" nodeType="withEffect">
                                  <p:stCondLst>
                                    <p:cond delay="0"/>
                                  </p:stCondLst>
                                  <p:childTnLst>
                                    <p:anim calcmode="lin" valueType="num">
                                      <p:cBhvr additive="base">
                                        <p:cTn id="50" dur="500"/>
                                        <p:tgtEl>
                                          <p:spTgt spid="88"/>
                                        </p:tgtEl>
                                        <p:attrNameLst>
                                          <p:attrName>ppt_x</p:attrName>
                                        </p:attrNameLst>
                                      </p:cBhvr>
                                      <p:tavLst>
                                        <p:tav tm="0">
                                          <p:val>
                                            <p:strVal val="ppt_x"/>
                                          </p:val>
                                        </p:tav>
                                        <p:tav tm="100000">
                                          <p:val>
                                            <p:strVal val="ppt_x"/>
                                          </p:val>
                                        </p:tav>
                                      </p:tavLst>
                                    </p:anim>
                                    <p:anim calcmode="lin" valueType="num">
                                      <p:cBhvr additive="base">
                                        <p:cTn id="51" dur="500"/>
                                        <p:tgtEl>
                                          <p:spTgt spid="88"/>
                                        </p:tgtEl>
                                        <p:attrNameLst>
                                          <p:attrName>ppt_y</p:attrName>
                                        </p:attrNameLst>
                                      </p:cBhvr>
                                      <p:tavLst>
                                        <p:tav tm="0">
                                          <p:val>
                                            <p:strVal val="ppt_y"/>
                                          </p:val>
                                        </p:tav>
                                        <p:tav tm="100000">
                                          <p:val>
                                            <p:strVal val="0-ppt_h/2"/>
                                          </p:val>
                                        </p:tav>
                                      </p:tavLst>
                                    </p:anim>
                                    <p:set>
                                      <p:cBhvr>
                                        <p:cTn id="52" dur="1" fill="hold">
                                          <p:stCondLst>
                                            <p:cond delay="499"/>
                                          </p:stCondLst>
                                        </p:cTn>
                                        <p:tgtEl>
                                          <p:spTgt spid="88"/>
                                        </p:tgtEl>
                                        <p:attrNameLst>
                                          <p:attrName>style.visibility</p:attrName>
                                        </p:attrNameLst>
                                      </p:cBhvr>
                                      <p:to>
                                        <p:strVal val="hidden"/>
                                      </p:to>
                                    </p:set>
                                  </p:childTnLst>
                                </p:cTn>
                              </p:par>
                              <p:par>
                                <p:cTn id="53" presetID="2" presetClass="exit" presetSubtype="1" fill="hold" grpId="1" nodeType="with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ppt_x"/>
                                          </p:val>
                                        </p:tav>
                                      </p:tavLst>
                                    </p:anim>
                                    <p:anim calcmode="lin" valueType="num">
                                      <p:cBhvr additive="base">
                                        <p:cTn id="55" dur="500"/>
                                        <p:tgtEl>
                                          <p:spTgt spid="20"/>
                                        </p:tgtEl>
                                        <p:attrNameLst>
                                          <p:attrName>ppt_y</p:attrName>
                                        </p:attrNameLst>
                                      </p:cBhvr>
                                      <p:tavLst>
                                        <p:tav tm="0">
                                          <p:val>
                                            <p:strVal val="ppt_y"/>
                                          </p:val>
                                        </p:tav>
                                        <p:tav tm="100000">
                                          <p:val>
                                            <p:strVal val="0-ppt_h/2"/>
                                          </p:val>
                                        </p:tav>
                                      </p:tavLst>
                                    </p:anim>
                                    <p:set>
                                      <p:cBhvr>
                                        <p:cTn id="56" dur="1" fill="hold">
                                          <p:stCondLst>
                                            <p:cond delay="499"/>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par>
                          <p:cTn id="67" fill="hold">
                            <p:stCondLst>
                              <p:cond delay="500"/>
                            </p:stCondLst>
                            <p:childTnLst>
                              <p:par>
                                <p:cTn id="68" presetID="22" presetClass="entr" presetSubtype="1" fill="hold" grpId="0" nodeType="after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up)">
                                      <p:cBhvr>
                                        <p:cTn id="70" dur="50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1" nodeType="clickEffect">
                                  <p:stCondLst>
                                    <p:cond delay="0"/>
                                  </p:stCondLst>
                                  <p:childTnLst>
                                    <p:animMotion origin="layout" path="M 0 0 L 0.25 0 E" pathEditMode="relative" ptsTypes="">
                                      <p:cBhvr>
                                        <p:cTn id="74" dur="1000" fill="hold"/>
                                        <p:tgtEl>
                                          <p:spTgt spid="21"/>
                                        </p:tgtEl>
                                        <p:attrNameLst>
                                          <p:attrName>ppt_x</p:attrName>
                                          <p:attrName>ppt_y</p:attrName>
                                        </p:attrNameLst>
                                      </p:cBhvr>
                                    </p:animMotion>
                                  </p:childTnLst>
                                </p:cTn>
                              </p:par>
                              <p:par>
                                <p:cTn id="75" presetID="63" presetClass="path" presetSubtype="0" accel="50000" decel="50000" fill="hold" grpId="1" nodeType="withEffect">
                                  <p:stCondLst>
                                    <p:cond delay="0"/>
                                  </p:stCondLst>
                                  <p:childTnLst>
                                    <p:animMotion origin="layout" path="M 0 0 L 0.25 0 E" pathEditMode="relative" ptsTypes="">
                                      <p:cBhvr>
                                        <p:cTn id="76" dur="1000" fill="hold"/>
                                        <p:tgtEl>
                                          <p:spTgt spid="22"/>
                                        </p:tgtEl>
                                        <p:attrNameLst>
                                          <p:attrName>ppt_x</p:attrName>
                                          <p:attrName>ppt_y</p:attrName>
                                        </p:attrNameLst>
                                      </p:cBhvr>
                                    </p:animMotion>
                                  </p:childTnLst>
                                </p:cTn>
                              </p:par>
                              <p:par>
                                <p:cTn id="77" presetID="63" presetClass="path" presetSubtype="0" accel="50000" decel="50000" fill="hold" grpId="1" nodeType="withEffect">
                                  <p:stCondLst>
                                    <p:cond delay="0"/>
                                  </p:stCondLst>
                                  <p:childTnLst>
                                    <p:animMotion origin="layout" path="M 0 0 L 0.25 0 E" pathEditMode="relative" ptsTypes="">
                                      <p:cBhvr>
                                        <p:cTn id="78" dur="1000" fill="hold"/>
                                        <p:tgtEl>
                                          <p:spTgt spid="89"/>
                                        </p:tgtEl>
                                        <p:attrNameLst>
                                          <p:attrName>ppt_x</p:attrName>
                                          <p:attrName>ppt_y</p:attrName>
                                        </p:attrNameLst>
                                      </p:cBhvr>
                                    </p:animMotion>
                                  </p:childTnLst>
                                </p:cTn>
                              </p:par>
                            </p:childTnLst>
                          </p:cTn>
                        </p:par>
                        <p:par>
                          <p:cTn id="79" fill="hold">
                            <p:stCondLst>
                              <p:cond delay="1000"/>
                            </p:stCondLst>
                            <p:childTnLst>
                              <p:par>
                                <p:cTn id="80" presetID="22" presetClass="entr" presetSubtype="8" fill="hold" grpId="0" nodeType="afterEffect">
                                  <p:stCondLst>
                                    <p:cond delay="25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88" grpId="0" animBg="1"/>
      <p:bldP spid="88" grpId="1" animBg="1"/>
      <p:bldP spid="3" grpId="0" animBg="1"/>
      <p:bldP spid="3" grpId="1" animBg="1"/>
      <p:bldP spid="20" grpId="0" animBg="1"/>
      <p:bldP spid="20" grpId="1" animBg="1"/>
      <p:bldP spid="21" grpId="0" animBg="1"/>
      <p:bldP spid="21" grpId="1" animBg="1"/>
      <p:bldP spid="22" grpId="0" animBg="1"/>
      <p:bldP spid="22" grpId="1" animBg="1"/>
      <p:bldP spid="89" grpId="0" animBg="1"/>
      <p:bldP spid="89" grpId="1"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3839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Leap</a:t>
            </a:r>
            <a:r>
              <a:rPr lang="zh-CN" altLang="en-US"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Motion</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基本原理</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2</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运动数据追踪</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pic>
        <p:nvPicPr>
          <p:cNvPr id="90" name="图片 89" descr="IMG_256">
            <a:extLst>
              <a:ext uri="{FF2B5EF4-FFF2-40B4-BE49-F238E27FC236}">
                <a16:creationId xmlns:a16="http://schemas.microsoft.com/office/drawing/2014/main" id="{126EAB33-279A-4BBA-9AF6-8BA3ADD27D6E}"/>
              </a:ext>
            </a:extLst>
          </p:cNvPr>
          <p:cNvPicPr/>
          <p:nvPr/>
        </p:nvPicPr>
        <p:blipFill>
          <a:blip r:embed="rId3"/>
          <a:stretch>
            <a:fillRect/>
          </a:stretch>
        </p:blipFill>
        <p:spPr>
          <a:xfrm>
            <a:off x="290725" y="2100576"/>
            <a:ext cx="2972910" cy="1866437"/>
          </a:xfrm>
          <a:prstGeom prst="rect">
            <a:avLst/>
          </a:prstGeom>
          <a:noFill/>
          <a:ln w="9525">
            <a:noFill/>
          </a:ln>
        </p:spPr>
      </p:pic>
      <p:pic>
        <p:nvPicPr>
          <p:cNvPr id="91" name="图片 90" descr="IMG_256">
            <a:extLst>
              <a:ext uri="{FF2B5EF4-FFF2-40B4-BE49-F238E27FC236}">
                <a16:creationId xmlns:a16="http://schemas.microsoft.com/office/drawing/2014/main" id="{7E4016A2-CDBC-499D-BE30-3AAE4DFEC8E8}"/>
              </a:ext>
            </a:extLst>
          </p:cNvPr>
          <p:cNvPicPr/>
          <p:nvPr/>
        </p:nvPicPr>
        <p:blipFill>
          <a:blip r:embed="rId4"/>
          <a:stretch>
            <a:fillRect/>
          </a:stretch>
        </p:blipFill>
        <p:spPr>
          <a:xfrm>
            <a:off x="2932578" y="351094"/>
            <a:ext cx="3302439" cy="1877774"/>
          </a:xfrm>
          <a:prstGeom prst="rect">
            <a:avLst/>
          </a:prstGeom>
          <a:noFill/>
          <a:ln w="9525">
            <a:noFill/>
          </a:ln>
        </p:spPr>
      </p:pic>
      <p:pic>
        <p:nvPicPr>
          <p:cNvPr id="92" name="图片 91" descr="IMG_256">
            <a:extLst>
              <a:ext uri="{FF2B5EF4-FFF2-40B4-BE49-F238E27FC236}">
                <a16:creationId xmlns:a16="http://schemas.microsoft.com/office/drawing/2014/main" id="{1ADDACE3-64BC-4227-BC12-F7BFC9E131F1}"/>
              </a:ext>
            </a:extLst>
          </p:cNvPr>
          <p:cNvPicPr/>
          <p:nvPr/>
        </p:nvPicPr>
        <p:blipFill>
          <a:blip r:embed="rId5"/>
          <a:stretch>
            <a:fillRect/>
          </a:stretch>
        </p:blipFill>
        <p:spPr>
          <a:xfrm>
            <a:off x="5614053" y="2511265"/>
            <a:ext cx="3192572" cy="1636947"/>
          </a:xfrm>
          <a:prstGeom prst="rect">
            <a:avLst/>
          </a:prstGeom>
          <a:noFill/>
          <a:ln w="9525">
            <a:noFill/>
          </a:ln>
        </p:spPr>
      </p:pic>
      <p:sp>
        <p:nvSpPr>
          <p:cNvPr id="93" name="椭圆 92">
            <a:extLst>
              <a:ext uri="{FF2B5EF4-FFF2-40B4-BE49-F238E27FC236}">
                <a16:creationId xmlns:a16="http://schemas.microsoft.com/office/drawing/2014/main" id="{A6E3A9D3-5B4C-47CC-8746-3D54FE2AE0BE}"/>
              </a:ext>
            </a:extLst>
          </p:cNvPr>
          <p:cNvSpPr/>
          <p:nvPr/>
        </p:nvSpPr>
        <p:spPr bwMode="auto">
          <a:xfrm>
            <a:off x="3815609" y="2344291"/>
            <a:ext cx="1328191" cy="1328191"/>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94" name="文本框 93">
            <a:extLst>
              <a:ext uri="{FF2B5EF4-FFF2-40B4-BE49-F238E27FC236}">
                <a16:creationId xmlns:a16="http://schemas.microsoft.com/office/drawing/2014/main" id="{6A536DAD-0E11-4FF5-94F5-55178200EDB2}"/>
              </a:ext>
            </a:extLst>
          </p:cNvPr>
          <p:cNvSpPr txBox="1"/>
          <p:nvPr/>
        </p:nvSpPr>
        <p:spPr>
          <a:xfrm>
            <a:off x="4073117" y="2582442"/>
            <a:ext cx="870540" cy="830997"/>
          </a:xfrm>
          <a:prstGeom prst="rect">
            <a:avLst/>
          </a:prstGeom>
          <a:noFill/>
        </p:spPr>
        <p:txBody>
          <a:bodyPr wrap="square" rtlCol="0">
            <a:spAutoFit/>
          </a:bodyPr>
          <a:lstStyle/>
          <a:p>
            <a:r>
              <a:rPr lang="zh-CN" altLang="en-US" sz="2400" b="1" dirty="0">
                <a:solidFill>
                  <a:schemeClr val="accent4">
                    <a:lumMod val="65000"/>
                    <a:lumOff val="35000"/>
                  </a:schemeClr>
                </a:solidFill>
              </a:rPr>
              <a:t>侦测对象</a:t>
            </a:r>
          </a:p>
        </p:txBody>
      </p:sp>
      <p:sp>
        <p:nvSpPr>
          <p:cNvPr id="7" name="文本框 6">
            <a:extLst>
              <a:ext uri="{FF2B5EF4-FFF2-40B4-BE49-F238E27FC236}">
                <a16:creationId xmlns:a16="http://schemas.microsoft.com/office/drawing/2014/main" id="{CEF148A1-36E1-45A0-8400-9FDADBBE70E6}"/>
              </a:ext>
            </a:extLst>
          </p:cNvPr>
          <p:cNvSpPr txBox="1"/>
          <p:nvPr/>
        </p:nvSpPr>
        <p:spPr>
          <a:xfrm>
            <a:off x="2220272" y="831896"/>
            <a:ext cx="646331" cy="646331"/>
          </a:xfrm>
          <a:prstGeom prst="rect">
            <a:avLst/>
          </a:prstGeom>
          <a:noFill/>
        </p:spPr>
        <p:txBody>
          <a:bodyPr wrap="none" rtlCol="0">
            <a:spAutoFit/>
          </a:bodyPr>
          <a:lstStyle/>
          <a:p>
            <a:r>
              <a:rPr lang="zh-CN" altLang="en-US" sz="3600" b="1" dirty="0">
                <a:solidFill>
                  <a:srgbClr val="7030A0"/>
                </a:solidFill>
                <a:effectLst>
                  <a:outerShdw blurRad="38100" dist="38100" dir="2700000" algn="tl">
                    <a:srgbClr val="000000">
                      <a:alpha val="43137"/>
                    </a:srgbClr>
                  </a:outerShdw>
                </a:effectLst>
              </a:rPr>
              <a:t>手</a:t>
            </a:r>
          </a:p>
        </p:txBody>
      </p:sp>
      <p:sp>
        <p:nvSpPr>
          <p:cNvPr id="95" name="文本框 94">
            <a:extLst>
              <a:ext uri="{FF2B5EF4-FFF2-40B4-BE49-F238E27FC236}">
                <a16:creationId xmlns:a16="http://schemas.microsoft.com/office/drawing/2014/main" id="{D2A130CC-4035-435E-98B7-AEDAF0639061}"/>
              </a:ext>
            </a:extLst>
          </p:cNvPr>
          <p:cNvSpPr txBox="1"/>
          <p:nvPr/>
        </p:nvSpPr>
        <p:spPr>
          <a:xfrm>
            <a:off x="985838" y="3743606"/>
            <a:ext cx="1111202" cy="646331"/>
          </a:xfrm>
          <a:prstGeom prst="rect">
            <a:avLst/>
          </a:prstGeom>
          <a:noFill/>
        </p:spPr>
        <p:txBody>
          <a:bodyPr wrap="none" rtlCol="0">
            <a:spAutoFit/>
          </a:bodyPr>
          <a:lstStyle/>
          <a:p>
            <a:r>
              <a:rPr lang="zh-CN" altLang="en-US" sz="3600" b="1" dirty="0">
                <a:solidFill>
                  <a:srgbClr val="7030A0"/>
                </a:solidFill>
                <a:effectLst>
                  <a:outerShdw blurRad="38100" dist="38100" dir="2700000" algn="tl">
                    <a:srgbClr val="000000">
                      <a:alpha val="43137"/>
                    </a:srgbClr>
                  </a:outerShdw>
                </a:effectLst>
              </a:rPr>
              <a:t>手指</a:t>
            </a:r>
          </a:p>
        </p:txBody>
      </p:sp>
      <p:sp>
        <p:nvSpPr>
          <p:cNvPr id="96" name="文本框 95">
            <a:extLst>
              <a:ext uri="{FF2B5EF4-FFF2-40B4-BE49-F238E27FC236}">
                <a16:creationId xmlns:a16="http://schemas.microsoft.com/office/drawing/2014/main" id="{F3386CD8-93A7-48DA-BAF2-377D8A9E3703}"/>
              </a:ext>
            </a:extLst>
          </p:cNvPr>
          <p:cNvSpPr txBox="1"/>
          <p:nvPr/>
        </p:nvSpPr>
        <p:spPr>
          <a:xfrm>
            <a:off x="6169980" y="3744095"/>
            <a:ext cx="1111202" cy="646331"/>
          </a:xfrm>
          <a:prstGeom prst="rect">
            <a:avLst/>
          </a:prstGeom>
          <a:noFill/>
        </p:spPr>
        <p:txBody>
          <a:bodyPr wrap="none" rtlCol="0">
            <a:spAutoFit/>
          </a:bodyPr>
          <a:lstStyle/>
          <a:p>
            <a:r>
              <a:rPr lang="zh-CN" altLang="en-US" sz="3600" b="1" dirty="0">
                <a:solidFill>
                  <a:srgbClr val="7030A0"/>
                </a:solidFill>
                <a:effectLst>
                  <a:outerShdw blurRad="38100" dist="38100" dir="2700000" algn="tl">
                    <a:srgbClr val="000000">
                      <a:alpha val="43137"/>
                    </a:srgbClr>
                  </a:outerShdw>
                </a:effectLst>
              </a:rPr>
              <a:t>工具</a:t>
            </a:r>
          </a:p>
        </p:txBody>
      </p:sp>
      <p:pic>
        <p:nvPicPr>
          <p:cNvPr id="109" name="图片 108" descr="IMG_256">
            <a:extLst>
              <a:ext uri="{FF2B5EF4-FFF2-40B4-BE49-F238E27FC236}">
                <a16:creationId xmlns:a16="http://schemas.microsoft.com/office/drawing/2014/main" id="{D73F1967-C227-4648-A75E-2BF9704AF18B}"/>
              </a:ext>
            </a:extLst>
          </p:cNvPr>
          <p:cNvPicPr/>
          <p:nvPr/>
        </p:nvPicPr>
        <p:blipFill>
          <a:blip r:embed="rId4"/>
          <a:stretch>
            <a:fillRect/>
          </a:stretch>
        </p:blipFill>
        <p:spPr>
          <a:xfrm>
            <a:off x="453554" y="983074"/>
            <a:ext cx="2550132" cy="1556144"/>
          </a:xfrm>
          <a:prstGeom prst="rect">
            <a:avLst/>
          </a:prstGeom>
          <a:noFill/>
          <a:ln w="9525">
            <a:noFill/>
          </a:ln>
        </p:spPr>
      </p:pic>
      <p:pic>
        <p:nvPicPr>
          <p:cNvPr id="110" name="图片 109" descr="IMG_256">
            <a:extLst>
              <a:ext uri="{FF2B5EF4-FFF2-40B4-BE49-F238E27FC236}">
                <a16:creationId xmlns:a16="http://schemas.microsoft.com/office/drawing/2014/main" id="{B24F472D-3B28-4761-90F3-C51231A61C60}"/>
              </a:ext>
            </a:extLst>
          </p:cNvPr>
          <p:cNvPicPr/>
          <p:nvPr/>
        </p:nvPicPr>
        <p:blipFill>
          <a:blip r:embed="rId6"/>
          <a:stretch>
            <a:fillRect/>
          </a:stretch>
        </p:blipFill>
        <p:spPr>
          <a:xfrm>
            <a:off x="342763" y="3031552"/>
            <a:ext cx="2707883" cy="1582579"/>
          </a:xfrm>
          <a:prstGeom prst="rect">
            <a:avLst/>
          </a:prstGeom>
          <a:noFill/>
          <a:ln w="9525">
            <a:noFill/>
          </a:ln>
        </p:spPr>
      </p:pic>
      <p:graphicFrame>
        <p:nvGraphicFramePr>
          <p:cNvPr id="111" name="表格 110">
            <a:extLst>
              <a:ext uri="{FF2B5EF4-FFF2-40B4-BE49-F238E27FC236}">
                <a16:creationId xmlns:a16="http://schemas.microsoft.com/office/drawing/2014/main" id="{1001578D-BDA7-4F2D-87CF-3514EEDA9C2D}"/>
              </a:ext>
            </a:extLst>
          </p:cNvPr>
          <p:cNvGraphicFramePr>
            <a:graphicFrameLocks noGrp="1"/>
          </p:cNvGraphicFramePr>
          <p:nvPr>
            <p:extLst>
              <p:ext uri="{D42A27DB-BD31-4B8C-83A1-F6EECF244321}">
                <p14:modId xmlns:p14="http://schemas.microsoft.com/office/powerpoint/2010/main" val="294605799"/>
              </p:ext>
            </p:extLst>
          </p:nvPr>
        </p:nvGraphicFramePr>
        <p:xfrm>
          <a:off x="3291152" y="852728"/>
          <a:ext cx="5302432" cy="3690546"/>
        </p:xfrm>
        <a:graphic>
          <a:graphicData uri="http://schemas.openxmlformats.org/drawingml/2006/table">
            <a:tbl>
              <a:tblPr firstCol="1" bandRow="1">
                <a:tableStyleId>{5C22544A-7EE6-4342-B048-85BDC9FD1C3A}</a:tableStyleId>
              </a:tblPr>
              <a:tblGrid>
                <a:gridCol w="2030791">
                  <a:extLst>
                    <a:ext uri="{9D8B030D-6E8A-4147-A177-3AD203B41FA5}">
                      <a16:colId xmlns:a16="http://schemas.microsoft.com/office/drawing/2014/main" val="2487033321"/>
                    </a:ext>
                  </a:extLst>
                </a:gridCol>
                <a:gridCol w="3271641">
                  <a:extLst>
                    <a:ext uri="{9D8B030D-6E8A-4147-A177-3AD203B41FA5}">
                      <a16:colId xmlns:a16="http://schemas.microsoft.com/office/drawing/2014/main" val="2593571712"/>
                    </a:ext>
                  </a:extLst>
                </a:gridCol>
              </a:tblGrid>
              <a:tr h="615091">
                <a:tc>
                  <a:txBody>
                    <a:bodyPr/>
                    <a:lstStyle/>
                    <a:p>
                      <a:pPr indent="304800" algn="l">
                        <a:lnSpc>
                          <a:spcPct val="150000"/>
                        </a:lnSpc>
                        <a:spcAft>
                          <a:spcPts val="0"/>
                        </a:spcAft>
                      </a:pPr>
                      <a:r>
                        <a:rPr lang="en-US" sz="1800" kern="100" dirty="0">
                          <a:effectLst/>
                        </a:rPr>
                        <a:t>Palm Position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手掌中心的坐标</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2012985684"/>
                  </a:ext>
                </a:extLst>
              </a:tr>
              <a:tr h="615091">
                <a:tc>
                  <a:txBody>
                    <a:bodyPr/>
                    <a:lstStyle/>
                    <a:p>
                      <a:pPr indent="304800" algn="l">
                        <a:lnSpc>
                          <a:spcPct val="150000"/>
                        </a:lnSpc>
                        <a:spcAft>
                          <a:spcPts val="0"/>
                        </a:spcAft>
                      </a:pPr>
                      <a:r>
                        <a:rPr lang="en-US" sz="1800" kern="100" dirty="0">
                          <a:effectLst/>
                        </a:rPr>
                        <a:t>Palm Velocity</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手掌运动的速度</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747385771"/>
                  </a:ext>
                </a:extLst>
              </a:tr>
              <a:tr h="615091">
                <a:tc>
                  <a:txBody>
                    <a:bodyPr/>
                    <a:lstStyle/>
                    <a:p>
                      <a:pPr indent="304800" algn="l">
                        <a:lnSpc>
                          <a:spcPct val="150000"/>
                        </a:lnSpc>
                        <a:spcAft>
                          <a:spcPts val="0"/>
                        </a:spcAft>
                      </a:pPr>
                      <a:r>
                        <a:rPr lang="en-US" sz="1800" kern="100" dirty="0">
                          <a:effectLst/>
                        </a:rPr>
                        <a:t>Palm Normal</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垂直于手掌平面的向量</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3541611976"/>
                  </a:ext>
                </a:extLst>
              </a:tr>
              <a:tr h="615091">
                <a:tc>
                  <a:txBody>
                    <a:bodyPr/>
                    <a:lstStyle/>
                    <a:p>
                      <a:pPr indent="304800" algn="l">
                        <a:lnSpc>
                          <a:spcPct val="150000"/>
                        </a:lnSpc>
                        <a:spcAft>
                          <a:spcPts val="0"/>
                        </a:spcAft>
                      </a:pPr>
                      <a:r>
                        <a:rPr lang="en-US" sz="1800" kern="100" dirty="0">
                          <a:effectLst/>
                        </a:rPr>
                        <a:t>Direction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从掌心指向手指的向量</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732062588"/>
                  </a:ext>
                </a:extLst>
              </a:tr>
              <a:tr h="615091">
                <a:tc>
                  <a:txBody>
                    <a:bodyPr/>
                    <a:lstStyle/>
                    <a:p>
                      <a:pPr indent="304800" algn="l">
                        <a:lnSpc>
                          <a:spcPct val="150000"/>
                        </a:lnSpc>
                        <a:spcAft>
                          <a:spcPts val="0"/>
                        </a:spcAft>
                      </a:pPr>
                      <a:r>
                        <a:rPr lang="en-US" sz="1800" kern="100" dirty="0">
                          <a:effectLst/>
                        </a:rPr>
                        <a:t>Sphere Center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适应手掌弧面的一个球的球心</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2341340075"/>
                  </a:ext>
                </a:extLst>
              </a:tr>
              <a:tr h="615091">
                <a:tc>
                  <a:txBody>
                    <a:bodyPr/>
                    <a:lstStyle/>
                    <a:p>
                      <a:pPr indent="304800" algn="l">
                        <a:lnSpc>
                          <a:spcPct val="150000"/>
                        </a:lnSpc>
                        <a:spcAft>
                          <a:spcPts val="0"/>
                        </a:spcAft>
                      </a:pPr>
                      <a:r>
                        <a:rPr lang="en-US" sz="1800" kern="100" dirty="0">
                          <a:effectLst/>
                        </a:rPr>
                        <a:t>Sphere Radius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600" b="1" kern="100" dirty="0">
                          <a:solidFill>
                            <a:schemeClr val="tx1"/>
                          </a:solidFill>
                          <a:effectLst/>
                        </a:rPr>
                        <a:t>适应手掌弧面的一个球的半径</a:t>
                      </a:r>
                      <a:endPar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178323468"/>
                  </a:ext>
                </a:extLst>
              </a:tr>
            </a:tbl>
          </a:graphicData>
        </a:graphic>
      </p:graphicFrame>
      <p:pic>
        <p:nvPicPr>
          <p:cNvPr id="112" name="图片 111" descr="IMG_256">
            <a:extLst>
              <a:ext uri="{FF2B5EF4-FFF2-40B4-BE49-F238E27FC236}">
                <a16:creationId xmlns:a16="http://schemas.microsoft.com/office/drawing/2014/main" id="{4AB156AE-4BEE-43AC-AA1A-2E7E80CA569E}"/>
              </a:ext>
            </a:extLst>
          </p:cNvPr>
          <p:cNvPicPr/>
          <p:nvPr/>
        </p:nvPicPr>
        <p:blipFill>
          <a:blip r:embed="rId3"/>
          <a:stretch>
            <a:fillRect/>
          </a:stretch>
        </p:blipFill>
        <p:spPr>
          <a:xfrm>
            <a:off x="402925" y="956575"/>
            <a:ext cx="2704038" cy="1697635"/>
          </a:xfrm>
          <a:prstGeom prst="rect">
            <a:avLst/>
          </a:prstGeom>
          <a:noFill/>
          <a:ln w="9525">
            <a:noFill/>
          </a:ln>
        </p:spPr>
      </p:pic>
      <p:pic>
        <p:nvPicPr>
          <p:cNvPr id="113" name="图片 112" descr="IMG_256">
            <a:extLst>
              <a:ext uri="{FF2B5EF4-FFF2-40B4-BE49-F238E27FC236}">
                <a16:creationId xmlns:a16="http://schemas.microsoft.com/office/drawing/2014/main" id="{CE49C472-FE0A-41BB-A656-4B846DC4A187}"/>
              </a:ext>
            </a:extLst>
          </p:cNvPr>
          <p:cNvPicPr/>
          <p:nvPr/>
        </p:nvPicPr>
        <p:blipFill>
          <a:blip r:embed="rId5"/>
          <a:stretch>
            <a:fillRect/>
          </a:stretch>
        </p:blipFill>
        <p:spPr>
          <a:xfrm>
            <a:off x="446429" y="3031552"/>
            <a:ext cx="2685304" cy="1405438"/>
          </a:xfrm>
          <a:prstGeom prst="rect">
            <a:avLst/>
          </a:prstGeom>
          <a:noFill/>
          <a:ln w="9525">
            <a:noFill/>
          </a:ln>
        </p:spPr>
      </p:pic>
      <p:graphicFrame>
        <p:nvGraphicFramePr>
          <p:cNvPr id="114" name="表格 113">
            <a:extLst>
              <a:ext uri="{FF2B5EF4-FFF2-40B4-BE49-F238E27FC236}">
                <a16:creationId xmlns:a16="http://schemas.microsoft.com/office/drawing/2014/main" id="{A620DC73-993F-49EF-931D-9628C558D650}"/>
              </a:ext>
            </a:extLst>
          </p:cNvPr>
          <p:cNvGraphicFramePr>
            <a:graphicFrameLocks noGrp="1"/>
          </p:cNvGraphicFramePr>
          <p:nvPr>
            <p:extLst>
              <p:ext uri="{D42A27DB-BD31-4B8C-83A1-F6EECF244321}">
                <p14:modId xmlns:p14="http://schemas.microsoft.com/office/powerpoint/2010/main" val="100107682"/>
              </p:ext>
            </p:extLst>
          </p:nvPr>
        </p:nvGraphicFramePr>
        <p:xfrm>
          <a:off x="3289065" y="1153330"/>
          <a:ext cx="5297057" cy="3101130"/>
        </p:xfrm>
        <a:graphic>
          <a:graphicData uri="http://schemas.openxmlformats.org/drawingml/2006/table">
            <a:tbl>
              <a:tblPr firstCol="1" bandRow="1">
                <a:tableStyleId>{5C22544A-7EE6-4342-B048-85BDC9FD1C3A}</a:tableStyleId>
              </a:tblPr>
              <a:tblGrid>
                <a:gridCol w="1911567">
                  <a:extLst>
                    <a:ext uri="{9D8B030D-6E8A-4147-A177-3AD203B41FA5}">
                      <a16:colId xmlns:a16="http://schemas.microsoft.com/office/drawing/2014/main" val="4047164118"/>
                    </a:ext>
                  </a:extLst>
                </a:gridCol>
                <a:gridCol w="3385490">
                  <a:extLst>
                    <a:ext uri="{9D8B030D-6E8A-4147-A177-3AD203B41FA5}">
                      <a16:colId xmlns:a16="http://schemas.microsoft.com/office/drawing/2014/main" val="2944277104"/>
                    </a:ext>
                  </a:extLst>
                </a:gridCol>
              </a:tblGrid>
              <a:tr h="620226">
                <a:tc>
                  <a:txBody>
                    <a:bodyPr/>
                    <a:lstStyle/>
                    <a:p>
                      <a:pPr indent="304800" algn="l">
                        <a:lnSpc>
                          <a:spcPct val="150000"/>
                        </a:lnSpc>
                        <a:spcAft>
                          <a:spcPts val="0"/>
                        </a:spcAft>
                      </a:pPr>
                      <a:r>
                        <a:rPr lang="en-US" sz="1800" kern="100" dirty="0">
                          <a:effectLst/>
                        </a:rPr>
                        <a:t>Length</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800" b="1" kern="100" dirty="0">
                          <a:solidFill>
                            <a:schemeClr val="tx1"/>
                          </a:solidFill>
                          <a:effectLst/>
                        </a:rPr>
                        <a:t>可见长度</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4011514058"/>
                  </a:ext>
                </a:extLst>
              </a:tr>
              <a:tr h="620226">
                <a:tc>
                  <a:txBody>
                    <a:bodyPr/>
                    <a:lstStyle/>
                    <a:p>
                      <a:pPr indent="304800" algn="l">
                        <a:lnSpc>
                          <a:spcPct val="150000"/>
                        </a:lnSpc>
                        <a:spcAft>
                          <a:spcPts val="0"/>
                        </a:spcAft>
                      </a:pPr>
                      <a:r>
                        <a:rPr lang="en-US" sz="1800" kern="100" dirty="0">
                          <a:effectLst/>
                        </a:rPr>
                        <a:t>Width</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800" b="1" kern="100" dirty="0">
                          <a:solidFill>
                            <a:schemeClr val="tx1"/>
                          </a:solidFill>
                          <a:effectLst/>
                        </a:rPr>
                        <a:t>平均宽度</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133830815"/>
                  </a:ext>
                </a:extLst>
              </a:tr>
              <a:tr h="620226">
                <a:tc>
                  <a:txBody>
                    <a:bodyPr/>
                    <a:lstStyle/>
                    <a:p>
                      <a:pPr indent="304800" algn="l">
                        <a:lnSpc>
                          <a:spcPct val="150000"/>
                        </a:lnSpc>
                        <a:spcAft>
                          <a:spcPts val="0"/>
                        </a:spcAft>
                      </a:pPr>
                      <a:r>
                        <a:rPr lang="en-US" sz="1800" kern="100" dirty="0">
                          <a:effectLst/>
                        </a:rPr>
                        <a:t>Direction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800" b="1" kern="100" dirty="0">
                          <a:solidFill>
                            <a:schemeClr val="tx1"/>
                          </a:solidFill>
                          <a:effectLst/>
                        </a:rPr>
                        <a:t>与物体指向相同的单位向量</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3783615539"/>
                  </a:ext>
                </a:extLst>
              </a:tr>
              <a:tr h="620226">
                <a:tc>
                  <a:txBody>
                    <a:bodyPr/>
                    <a:lstStyle/>
                    <a:p>
                      <a:pPr indent="304800" algn="l">
                        <a:lnSpc>
                          <a:spcPct val="150000"/>
                        </a:lnSpc>
                        <a:spcAft>
                          <a:spcPts val="0"/>
                        </a:spcAft>
                      </a:pPr>
                      <a:r>
                        <a:rPr lang="en-US" sz="1800" kern="100" dirty="0">
                          <a:effectLst/>
                        </a:rPr>
                        <a:t>Tip Position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en-US" sz="1800" b="1" kern="100" dirty="0">
                          <a:solidFill>
                            <a:schemeClr val="tx1"/>
                          </a:solidFill>
                          <a:effectLst/>
                        </a:rPr>
                        <a:t>Leap Motion</a:t>
                      </a:r>
                      <a:r>
                        <a:rPr lang="zh-CN" sz="1800" b="1" kern="100" dirty="0">
                          <a:solidFill>
                            <a:schemeClr val="tx1"/>
                          </a:solidFill>
                          <a:effectLst/>
                        </a:rPr>
                        <a:t>坐标系下的位置</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1097076379"/>
                  </a:ext>
                </a:extLst>
              </a:tr>
              <a:tr h="620226">
                <a:tc>
                  <a:txBody>
                    <a:bodyPr/>
                    <a:lstStyle/>
                    <a:p>
                      <a:pPr indent="304800" algn="l">
                        <a:lnSpc>
                          <a:spcPct val="150000"/>
                        </a:lnSpc>
                        <a:spcAft>
                          <a:spcPts val="0"/>
                        </a:spcAft>
                      </a:pPr>
                      <a:r>
                        <a:rPr lang="en-US" sz="1800" kern="100" dirty="0">
                          <a:effectLst/>
                        </a:rPr>
                        <a:t>Tip Velocity</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7030A0"/>
                    </a:solidFill>
                  </a:tcPr>
                </a:tc>
                <a:tc>
                  <a:txBody>
                    <a:bodyPr/>
                    <a:lstStyle/>
                    <a:p>
                      <a:pPr indent="304800" algn="l">
                        <a:lnSpc>
                          <a:spcPct val="150000"/>
                        </a:lnSpc>
                        <a:spcAft>
                          <a:spcPts val="0"/>
                        </a:spcAft>
                      </a:pPr>
                      <a:r>
                        <a:rPr lang="zh-CN" sz="1800" b="1" kern="100" dirty="0">
                          <a:solidFill>
                            <a:schemeClr val="tx1"/>
                          </a:solidFill>
                          <a:effectLst/>
                        </a:rPr>
                        <a:t>运动速率</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C59EE2"/>
                    </a:solidFill>
                  </a:tcPr>
                </a:tc>
                <a:extLst>
                  <a:ext uri="{0D108BD9-81ED-4DB2-BD59-A6C34878D82A}">
                    <a16:rowId xmlns:a16="http://schemas.microsoft.com/office/drawing/2014/main" val="3492142767"/>
                  </a:ext>
                </a:extLst>
              </a:tr>
            </a:tbl>
          </a:graphicData>
        </a:graphic>
      </p:graphicFrame>
    </p:spTree>
    <p:custDataLst>
      <p:tags r:id="rId1"/>
    </p:custDataLst>
    <p:extLst>
      <p:ext uri="{BB962C8B-B14F-4D97-AF65-F5344CB8AC3E}">
        <p14:creationId xmlns:p14="http://schemas.microsoft.com/office/powerpoint/2010/main" val="1047128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ppt_x"/>
                                          </p:val>
                                        </p:tav>
                                        <p:tav tm="100000">
                                          <p:val>
                                            <p:strVal val="#ppt_x"/>
                                          </p:val>
                                        </p:tav>
                                      </p:tavLst>
                                    </p:anim>
                                    <p:anim calcmode="lin" valueType="num">
                                      <p:cBhvr additive="base">
                                        <p:cTn id="16" dur="500" fill="hold"/>
                                        <p:tgtEl>
                                          <p:spTgt spid="9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fill="hold"/>
                                        <p:tgtEl>
                                          <p:spTgt spid="95"/>
                                        </p:tgtEl>
                                        <p:attrNameLst>
                                          <p:attrName>ppt_x</p:attrName>
                                        </p:attrNameLst>
                                      </p:cBhvr>
                                      <p:tavLst>
                                        <p:tav tm="0">
                                          <p:val>
                                            <p:strVal val="0-#ppt_w/2"/>
                                          </p:val>
                                        </p:tav>
                                        <p:tav tm="100000">
                                          <p:val>
                                            <p:strVal val="#ppt_x"/>
                                          </p:val>
                                        </p:tav>
                                      </p:tavLst>
                                    </p:anim>
                                    <p:anim calcmode="lin" valueType="num">
                                      <p:cBhvr additive="base">
                                        <p:cTn id="26" dur="500" fill="hold"/>
                                        <p:tgtEl>
                                          <p:spTgt spid="95"/>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0-#ppt_w/2"/>
                                          </p:val>
                                        </p:tav>
                                        <p:tav tm="100000">
                                          <p:val>
                                            <p:strVal val="#ppt_x"/>
                                          </p:val>
                                        </p:tav>
                                      </p:tavLst>
                                    </p:anim>
                                    <p:anim calcmode="lin" valueType="num">
                                      <p:cBhvr additive="base">
                                        <p:cTn id="30"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anim calcmode="lin" valueType="num">
                                      <p:cBhvr additive="base">
                                        <p:cTn id="35" dur="500" fill="hold"/>
                                        <p:tgtEl>
                                          <p:spTgt spid="96"/>
                                        </p:tgtEl>
                                        <p:attrNameLst>
                                          <p:attrName>ppt_x</p:attrName>
                                        </p:attrNameLst>
                                      </p:cBhvr>
                                      <p:tavLst>
                                        <p:tav tm="0">
                                          <p:val>
                                            <p:strVal val="1+#ppt_w/2"/>
                                          </p:val>
                                        </p:tav>
                                        <p:tav tm="100000">
                                          <p:val>
                                            <p:strVal val="#ppt_x"/>
                                          </p:val>
                                        </p:tav>
                                      </p:tavLst>
                                    </p:anim>
                                    <p:anim calcmode="lin" valueType="num">
                                      <p:cBhvr additive="base">
                                        <p:cTn id="36" dur="500" fill="hold"/>
                                        <p:tgtEl>
                                          <p:spTgt spid="9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1+#ppt_w/2"/>
                                          </p:val>
                                        </p:tav>
                                        <p:tav tm="100000">
                                          <p:val>
                                            <p:strVal val="#ppt_x"/>
                                          </p:val>
                                        </p:tav>
                                      </p:tavLst>
                                    </p:anim>
                                    <p:anim calcmode="lin" valueType="num">
                                      <p:cBhvr additive="base">
                                        <p:cTn id="40"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93"/>
                                        </p:tgtEl>
                                      </p:cBhvr>
                                    </p:animEffect>
                                    <p:set>
                                      <p:cBhvr>
                                        <p:cTn id="45" dur="1" fill="hold">
                                          <p:stCondLst>
                                            <p:cond delay="499"/>
                                          </p:stCondLst>
                                        </p:cTn>
                                        <p:tgtEl>
                                          <p:spTgt spid="9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94"/>
                                        </p:tgtEl>
                                      </p:cBhvr>
                                    </p:animEffect>
                                    <p:set>
                                      <p:cBhvr>
                                        <p:cTn id="48" dur="1" fill="hold">
                                          <p:stCondLst>
                                            <p:cond delay="499"/>
                                          </p:stCondLst>
                                        </p:cTn>
                                        <p:tgtEl>
                                          <p:spTgt spid="9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91"/>
                                        </p:tgtEl>
                                      </p:cBhvr>
                                    </p:animEffect>
                                    <p:set>
                                      <p:cBhvr>
                                        <p:cTn id="51" dur="1" fill="hold">
                                          <p:stCondLst>
                                            <p:cond delay="499"/>
                                          </p:stCondLst>
                                        </p:cTn>
                                        <p:tgtEl>
                                          <p:spTgt spid="9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95"/>
                                        </p:tgtEl>
                                      </p:cBhvr>
                                    </p:animEffect>
                                    <p:set>
                                      <p:cBhvr>
                                        <p:cTn id="57" dur="1" fill="hold">
                                          <p:stCondLst>
                                            <p:cond delay="499"/>
                                          </p:stCondLst>
                                        </p:cTn>
                                        <p:tgtEl>
                                          <p:spTgt spid="9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0"/>
                                        </p:tgtEl>
                                      </p:cBhvr>
                                    </p:animEffect>
                                    <p:set>
                                      <p:cBhvr>
                                        <p:cTn id="60" dur="1" fill="hold">
                                          <p:stCondLst>
                                            <p:cond delay="499"/>
                                          </p:stCondLst>
                                        </p:cTn>
                                        <p:tgtEl>
                                          <p:spTgt spid="9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96"/>
                                        </p:tgtEl>
                                      </p:cBhvr>
                                    </p:animEffect>
                                    <p:set>
                                      <p:cBhvr>
                                        <p:cTn id="63" dur="1" fill="hold">
                                          <p:stCondLst>
                                            <p:cond delay="499"/>
                                          </p:stCondLst>
                                        </p:cTn>
                                        <p:tgtEl>
                                          <p:spTgt spid="9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2"/>
                                        </p:tgtEl>
                                      </p:cBhvr>
                                    </p:animEffect>
                                    <p:set>
                                      <p:cBhvr>
                                        <p:cTn id="66" dur="1" fill="hold">
                                          <p:stCondLst>
                                            <p:cond delay="499"/>
                                          </p:stCondLst>
                                        </p:cTn>
                                        <p:tgtEl>
                                          <p:spTgt spid="92"/>
                                        </p:tgtEl>
                                        <p:attrNameLst>
                                          <p:attrName>style.visibility</p:attrName>
                                        </p:attrNameLst>
                                      </p:cBhvr>
                                      <p:to>
                                        <p:strVal val="hidden"/>
                                      </p:to>
                                    </p:set>
                                  </p:childTnLst>
                                </p:cTn>
                              </p:par>
                            </p:childTnLst>
                          </p:cTn>
                        </p:par>
                        <p:par>
                          <p:cTn id="67" fill="hold">
                            <p:stCondLst>
                              <p:cond delay="500"/>
                            </p:stCondLst>
                            <p:childTnLst>
                              <p:par>
                                <p:cTn id="68" presetID="42" presetClass="entr" presetSubtype="0" fill="hold" nodeType="after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1000"/>
                                        <p:tgtEl>
                                          <p:spTgt spid="109"/>
                                        </p:tgtEl>
                                      </p:cBhvr>
                                    </p:animEffect>
                                    <p:anim calcmode="lin" valueType="num">
                                      <p:cBhvr>
                                        <p:cTn id="71" dur="1000" fill="hold"/>
                                        <p:tgtEl>
                                          <p:spTgt spid="109"/>
                                        </p:tgtEl>
                                        <p:attrNameLst>
                                          <p:attrName>ppt_x</p:attrName>
                                        </p:attrNameLst>
                                      </p:cBhvr>
                                      <p:tavLst>
                                        <p:tav tm="0">
                                          <p:val>
                                            <p:strVal val="#ppt_x"/>
                                          </p:val>
                                        </p:tav>
                                        <p:tav tm="100000">
                                          <p:val>
                                            <p:strVal val="#ppt_x"/>
                                          </p:val>
                                        </p:tav>
                                      </p:tavLst>
                                    </p:anim>
                                    <p:anim calcmode="lin" valueType="num">
                                      <p:cBhvr>
                                        <p:cTn id="72" dur="1000" fill="hold"/>
                                        <p:tgtEl>
                                          <p:spTgt spid="109"/>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110"/>
                                        </p:tgtEl>
                                        <p:attrNameLst>
                                          <p:attrName>style.visibility</p:attrName>
                                        </p:attrNameLst>
                                      </p:cBhvr>
                                      <p:to>
                                        <p:strVal val="visible"/>
                                      </p:to>
                                    </p:set>
                                    <p:animEffect transition="in" filter="fade">
                                      <p:cBhvr>
                                        <p:cTn id="75" dur="1000"/>
                                        <p:tgtEl>
                                          <p:spTgt spid="110"/>
                                        </p:tgtEl>
                                      </p:cBhvr>
                                    </p:animEffect>
                                    <p:anim calcmode="lin" valueType="num">
                                      <p:cBhvr>
                                        <p:cTn id="76" dur="1000" fill="hold"/>
                                        <p:tgtEl>
                                          <p:spTgt spid="110"/>
                                        </p:tgtEl>
                                        <p:attrNameLst>
                                          <p:attrName>ppt_x</p:attrName>
                                        </p:attrNameLst>
                                      </p:cBhvr>
                                      <p:tavLst>
                                        <p:tav tm="0">
                                          <p:val>
                                            <p:strVal val="#ppt_x"/>
                                          </p:val>
                                        </p:tav>
                                        <p:tav tm="100000">
                                          <p:val>
                                            <p:strVal val="#ppt_x"/>
                                          </p:val>
                                        </p:tav>
                                      </p:tavLst>
                                    </p:anim>
                                    <p:anim calcmode="lin" valueType="num">
                                      <p:cBhvr>
                                        <p:cTn id="77"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1000"/>
                                        <p:tgtEl>
                                          <p:spTgt spid="111"/>
                                        </p:tgtEl>
                                      </p:cBhvr>
                                    </p:animEffect>
                                    <p:anim calcmode="lin" valueType="num">
                                      <p:cBhvr>
                                        <p:cTn id="83" dur="1000" fill="hold"/>
                                        <p:tgtEl>
                                          <p:spTgt spid="111"/>
                                        </p:tgtEl>
                                        <p:attrNameLst>
                                          <p:attrName>ppt_x</p:attrName>
                                        </p:attrNameLst>
                                      </p:cBhvr>
                                      <p:tavLst>
                                        <p:tav tm="0">
                                          <p:val>
                                            <p:strVal val="#ppt_x"/>
                                          </p:val>
                                        </p:tav>
                                        <p:tav tm="100000">
                                          <p:val>
                                            <p:strVal val="#ppt_x"/>
                                          </p:val>
                                        </p:tav>
                                      </p:tavLst>
                                    </p:anim>
                                    <p:anim calcmode="lin" valueType="num">
                                      <p:cBhvr>
                                        <p:cTn id="8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7" presetClass="exit" presetSubtype="0" fill="hold" nodeType="clickEffect">
                                  <p:stCondLst>
                                    <p:cond delay="0"/>
                                  </p:stCondLst>
                                  <p:childTnLst>
                                    <p:animEffect transition="out" filter="fade">
                                      <p:cBhvr>
                                        <p:cTn id="88" dur="1000"/>
                                        <p:tgtEl>
                                          <p:spTgt spid="109"/>
                                        </p:tgtEl>
                                      </p:cBhvr>
                                    </p:animEffect>
                                    <p:anim calcmode="lin" valueType="num">
                                      <p:cBhvr>
                                        <p:cTn id="89" dur="1000"/>
                                        <p:tgtEl>
                                          <p:spTgt spid="109"/>
                                        </p:tgtEl>
                                        <p:attrNameLst>
                                          <p:attrName>ppt_x</p:attrName>
                                        </p:attrNameLst>
                                      </p:cBhvr>
                                      <p:tavLst>
                                        <p:tav tm="0">
                                          <p:val>
                                            <p:strVal val="ppt_x"/>
                                          </p:val>
                                        </p:tav>
                                        <p:tav tm="100000">
                                          <p:val>
                                            <p:strVal val="ppt_x"/>
                                          </p:val>
                                        </p:tav>
                                      </p:tavLst>
                                    </p:anim>
                                    <p:anim calcmode="lin" valueType="num">
                                      <p:cBhvr>
                                        <p:cTn id="90" dur="1000"/>
                                        <p:tgtEl>
                                          <p:spTgt spid="109"/>
                                        </p:tgtEl>
                                        <p:attrNameLst>
                                          <p:attrName>ppt_y</p:attrName>
                                        </p:attrNameLst>
                                      </p:cBhvr>
                                      <p:tavLst>
                                        <p:tav tm="0">
                                          <p:val>
                                            <p:strVal val="ppt_y"/>
                                          </p:val>
                                        </p:tav>
                                        <p:tav tm="100000">
                                          <p:val>
                                            <p:strVal val="ppt_y-.1"/>
                                          </p:val>
                                        </p:tav>
                                      </p:tavLst>
                                    </p:anim>
                                    <p:set>
                                      <p:cBhvr>
                                        <p:cTn id="91" dur="1" fill="hold">
                                          <p:stCondLst>
                                            <p:cond delay="999"/>
                                          </p:stCondLst>
                                        </p:cTn>
                                        <p:tgtEl>
                                          <p:spTgt spid="109"/>
                                        </p:tgtEl>
                                        <p:attrNameLst>
                                          <p:attrName>style.visibility</p:attrName>
                                        </p:attrNameLst>
                                      </p:cBhvr>
                                      <p:to>
                                        <p:strVal val="hidden"/>
                                      </p:to>
                                    </p:set>
                                  </p:childTnLst>
                                </p:cTn>
                              </p:par>
                              <p:par>
                                <p:cTn id="92" presetID="47" presetClass="exit" presetSubtype="0" fill="hold" nodeType="withEffect">
                                  <p:stCondLst>
                                    <p:cond delay="0"/>
                                  </p:stCondLst>
                                  <p:childTnLst>
                                    <p:animEffect transition="out" filter="fade">
                                      <p:cBhvr>
                                        <p:cTn id="93" dur="1000"/>
                                        <p:tgtEl>
                                          <p:spTgt spid="110"/>
                                        </p:tgtEl>
                                      </p:cBhvr>
                                    </p:animEffect>
                                    <p:anim calcmode="lin" valueType="num">
                                      <p:cBhvr>
                                        <p:cTn id="94" dur="1000"/>
                                        <p:tgtEl>
                                          <p:spTgt spid="110"/>
                                        </p:tgtEl>
                                        <p:attrNameLst>
                                          <p:attrName>ppt_x</p:attrName>
                                        </p:attrNameLst>
                                      </p:cBhvr>
                                      <p:tavLst>
                                        <p:tav tm="0">
                                          <p:val>
                                            <p:strVal val="ppt_x"/>
                                          </p:val>
                                        </p:tav>
                                        <p:tav tm="100000">
                                          <p:val>
                                            <p:strVal val="ppt_x"/>
                                          </p:val>
                                        </p:tav>
                                      </p:tavLst>
                                    </p:anim>
                                    <p:anim calcmode="lin" valueType="num">
                                      <p:cBhvr>
                                        <p:cTn id="95" dur="1000"/>
                                        <p:tgtEl>
                                          <p:spTgt spid="110"/>
                                        </p:tgtEl>
                                        <p:attrNameLst>
                                          <p:attrName>ppt_y</p:attrName>
                                        </p:attrNameLst>
                                      </p:cBhvr>
                                      <p:tavLst>
                                        <p:tav tm="0">
                                          <p:val>
                                            <p:strVal val="ppt_y"/>
                                          </p:val>
                                        </p:tav>
                                        <p:tav tm="100000">
                                          <p:val>
                                            <p:strVal val="ppt_y-.1"/>
                                          </p:val>
                                        </p:tav>
                                      </p:tavLst>
                                    </p:anim>
                                    <p:set>
                                      <p:cBhvr>
                                        <p:cTn id="96" dur="1" fill="hold">
                                          <p:stCondLst>
                                            <p:cond delay="999"/>
                                          </p:stCondLst>
                                        </p:cTn>
                                        <p:tgtEl>
                                          <p:spTgt spid="110"/>
                                        </p:tgtEl>
                                        <p:attrNameLst>
                                          <p:attrName>style.visibility</p:attrName>
                                        </p:attrNameLst>
                                      </p:cBhvr>
                                      <p:to>
                                        <p:strVal val="hidden"/>
                                      </p:to>
                                    </p:set>
                                  </p:childTnLst>
                                </p:cTn>
                              </p:par>
                              <p:par>
                                <p:cTn id="97" presetID="47" presetClass="exit" presetSubtype="0" fill="hold" nodeType="withEffect">
                                  <p:stCondLst>
                                    <p:cond delay="0"/>
                                  </p:stCondLst>
                                  <p:childTnLst>
                                    <p:animEffect transition="out" filter="fade">
                                      <p:cBhvr>
                                        <p:cTn id="98" dur="1000"/>
                                        <p:tgtEl>
                                          <p:spTgt spid="111"/>
                                        </p:tgtEl>
                                      </p:cBhvr>
                                    </p:animEffect>
                                    <p:anim calcmode="lin" valueType="num">
                                      <p:cBhvr>
                                        <p:cTn id="99" dur="1000"/>
                                        <p:tgtEl>
                                          <p:spTgt spid="111"/>
                                        </p:tgtEl>
                                        <p:attrNameLst>
                                          <p:attrName>ppt_x</p:attrName>
                                        </p:attrNameLst>
                                      </p:cBhvr>
                                      <p:tavLst>
                                        <p:tav tm="0">
                                          <p:val>
                                            <p:strVal val="ppt_x"/>
                                          </p:val>
                                        </p:tav>
                                        <p:tav tm="100000">
                                          <p:val>
                                            <p:strVal val="ppt_x"/>
                                          </p:val>
                                        </p:tav>
                                      </p:tavLst>
                                    </p:anim>
                                    <p:anim calcmode="lin" valueType="num">
                                      <p:cBhvr>
                                        <p:cTn id="100" dur="1000"/>
                                        <p:tgtEl>
                                          <p:spTgt spid="111"/>
                                        </p:tgtEl>
                                        <p:attrNameLst>
                                          <p:attrName>ppt_y</p:attrName>
                                        </p:attrNameLst>
                                      </p:cBhvr>
                                      <p:tavLst>
                                        <p:tav tm="0">
                                          <p:val>
                                            <p:strVal val="ppt_y"/>
                                          </p:val>
                                        </p:tav>
                                        <p:tav tm="100000">
                                          <p:val>
                                            <p:strVal val="ppt_y-.1"/>
                                          </p:val>
                                        </p:tav>
                                      </p:tavLst>
                                    </p:anim>
                                    <p:set>
                                      <p:cBhvr>
                                        <p:cTn id="101" dur="1" fill="hold">
                                          <p:stCondLst>
                                            <p:cond delay="999"/>
                                          </p:stCondLst>
                                        </p:cTn>
                                        <p:tgtEl>
                                          <p:spTgt spid="111"/>
                                        </p:tgtEl>
                                        <p:attrNameLst>
                                          <p:attrName>style.visibility</p:attrName>
                                        </p:attrNameLst>
                                      </p:cBhvr>
                                      <p:to>
                                        <p:strVal val="hidden"/>
                                      </p:to>
                                    </p:set>
                                  </p:childTnLst>
                                </p:cTn>
                              </p:par>
                            </p:childTnLst>
                          </p:cTn>
                        </p:par>
                        <p:par>
                          <p:cTn id="102" fill="hold">
                            <p:stCondLst>
                              <p:cond delay="1000"/>
                            </p:stCondLst>
                            <p:childTnLst>
                              <p:par>
                                <p:cTn id="103" presetID="42" presetClass="entr" presetSubtype="0" fill="hold" nodeType="afterEffect">
                                  <p:stCondLst>
                                    <p:cond delay="50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1000"/>
                                        <p:tgtEl>
                                          <p:spTgt spid="112"/>
                                        </p:tgtEl>
                                      </p:cBhvr>
                                    </p:animEffect>
                                    <p:anim calcmode="lin" valueType="num">
                                      <p:cBhvr>
                                        <p:cTn id="106" dur="1000" fill="hold"/>
                                        <p:tgtEl>
                                          <p:spTgt spid="112"/>
                                        </p:tgtEl>
                                        <p:attrNameLst>
                                          <p:attrName>ppt_x</p:attrName>
                                        </p:attrNameLst>
                                      </p:cBhvr>
                                      <p:tavLst>
                                        <p:tav tm="0">
                                          <p:val>
                                            <p:strVal val="#ppt_x"/>
                                          </p:val>
                                        </p:tav>
                                        <p:tav tm="100000">
                                          <p:val>
                                            <p:strVal val="#ppt_x"/>
                                          </p:val>
                                        </p:tav>
                                      </p:tavLst>
                                    </p:anim>
                                    <p:anim calcmode="lin" valueType="num">
                                      <p:cBhvr>
                                        <p:cTn id="107" dur="1000" fill="hold"/>
                                        <p:tgtEl>
                                          <p:spTgt spid="112"/>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500"/>
                                  </p:stCondLst>
                                  <p:childTnLst>
                                    <p:set>
                                      <p:cBhvr>
                                        <p:cTn id="109" dur="1" fill="hold">
                                          <p:stCondLst>
                                            <p:cond delay="0"/>
                                          </p:stCondLst>
                                        </p:cTn>
                                        <p:tgtEl>
                                          <p:spTgt spid="113"/>
                                        </p:tgtEl>
                                        <p:attrNameLst>
                                          <p:attrName>style.visibility</p:attrName>
                                        </p:attrNameLst>
                                      </p:cBhvr>
                                      <p:to>
                                        <p:strVal val="visible"/>
                                      </p:to>
                                    </p:set>
                                    <p:animEffect transition="in" filter="fade">
                                      <p:cBhvr>
                                        <p:cTn id="110" dur="1000"/>
                                        <p:tgtEl>
                                          <p:spTgt spid="113"/>
                                        </p:tgtEl>
                                      </p:cBhvr>
                                    </p:animEffect>
                                    <p:anim calcmode="lin" valueType="num">
                                      <p:cBhvr>
                                        <p:cTn id="111" dur="1000" fill="hold"/>
                                        <p:tgtEl>
                                          <p:spTgt spid="113"/>
                                        </p:tgtEl>
                                        <p:attrNameLst>
                                          <p:attrName>ppt_x</p:attrName>
                                        </p:attrNameLst>
                                      </p:cBhvr>
                                      <p:tavLst>
                                        <p:tav tm="0">
                                          <p:val>
                                            <p:strVal val="#ppt_x"/>
                                          </p:val>
                                        </p:tav>
                                        <p:tav tm="100000">
                                          <p:val>
                                            <p:strVal val="#ppt_x"/>
                                          </p:val>
                                        </p:tav>
                                      </p:tavLst>
                                    </p:anim>
                                    <p:anim calcmode="lin" valueType="num">
                                      <p:cBhvr>
                                        <p:cTn id="112"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114"/>
                                        </p:tgtEl>
                                        <p:attrNameLst>
                                          <p:attrName>style.visibility</p:attrName>
                                        </p:attrNameLst>
                                      </p:cBhvr>
                                      <p:to>
                                        <p:strVal val="visible"/>
                                      </p:to>
                                    </p:set>
                                    <p:animEffect transition="in" filter="fade">
                                      <p:cBhvr>
                                        <p:cTn id="117" dur="1000"/>
                                        <p:tgtEl>
                                          <p:spTgt spid="114"/>
                                        </p:tgtEl>
                                      </p:cBhvr>
                                    </p:animEffect>
                                    <p:anim calcmode="lin" valueType="num">
                                      <p:cBhvr>
                                        <p:cTn id="118" dur="1000" fill="hold"/>
                                        <p:tgtEl>
                                          <p:spTgt spid="114"/>
                                        </p:tgtEl>
                                        <p:attrNameLst>
                                          <p:attrName>ppt_x</p:attrName>
                                        </p:attrNameLst>
                                      </p:cBhvr>
                                      <p:tavLst>
                                        <p:tav tm="0">
                                          <p:val>
                                            <p:strVal val="#ppt_x"/>
                                          </p:val>
                                        </p:tav>
                                        <p:tav tm="100000">
                                          <p:val>
                                            <p:strVal val="#ppt_x"/>
                                          </p:val>
                                        </p:tav>
                                      </p:tavLst>
                                    </p:anim>
                                    <p:anim calcmode="lin" valueType="num">
                                      <p:cBhvr>
                                        <p:cTn id="11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P spid="94" grpId="0"/>
      <p:bldP spid="94" grpId="1"/>
      <p:bldP spid="7" grpId="0"/>
      <p:bldP spid="7" grpId="1"/>
      <p:bldP spid="95" grpId="0"/>
      <p:bldP spid="95" grpId="1"/>
      <p:bldP spid="96" grpId="0"/>
      <p:bldP spid="9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228" y="133808"/>
              <a:ext cx="4949160" cy="5373213"/>
              <a:chOff x="88" y="0"/>
              <a:chExt cx="1643911"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598" y="328323"/>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6" name="流程图: 过程 5">
            <a:extLst>
              <a:ext uri="{FF2B5EF4-FFF2-40B4-BE49-F238E27FC236}">
                <a16:creationId xmlns:a16="http://schemas.microsoft.com/office/drawing/2014/main" id="{2D874741-C673-4A08-AF63-AA5A3F304CAE}"/>
              </a:ext>
            </a:extLst>
          </p:cNvPr>
          <p:cNvSpPr/>
          <p:nvPr/>
        </p:nvSpPr>
        <p:spPr bwMode="auto">
          <a:xfrm>
            <a:off x="910816" y="984359"/>
            <a:ext cx="963895" cy="3021222"/>
          </a:xfrm>
          <a:prstGeom prst="flowChartProcess">
            <a:avLst/>
          </a:prstGeom>
          <a:gradFill flip="none" rotWithShape="1">
            <a:gsLst>
              <a:gs pos="0">
                <a:srgbClr val="7030A0">
                  <a:shade val="30000"/>
                  <a:satMod val="115000"/>
                </a:srgbClr>
              </a:gs>
              <a:gs pos="50000">
                <a:srgbClr val="7030A0">
                  <a:shade val="67500"/>
                  <a:satMod val="115000"/>
                  <a:alpha val="50000"/>
                </a:srgbClr>
              </a:gs>
              <a:gs pos="100000">
                <a:srgbClr val="7030A0">
                  <a:shade val="100000"/>
                  <a:satMod val="115000"/>
                  <a:alpha val="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44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rPr>
              <a:t>主要内容</a:t>
            </a:r>
          </a:p>
        </p:txBody>
      </p:sp>
      <p:sp>
        <p:nvSpPr>
          <p:cNvPr id="9" name="流程图: 过程 8">
            <a:extLst>
              <a:ext uri="{FF2B5EF4-FFF2-40B4-BE49-F238E27FC236}">
                <a16:creationId xmlns:a16="http://schemas.microsoft.com/office/drawing/2014/main" id="{91E13A7F-1C0E-40A0-9692-BCA392816216}"/>
              </a:ext>
            </a:extLst>
          </p:cNvPr>
          <p:cNvSpPr/>
          <p:nvPr/>
        </p:nvSpPr>
        <p:spPr bwMode="auto">
          <a:xfrm>
            <a:off x="1874710" y="981699"/>
            <a:ext cx="6329385" cy="755573"/>
          </a:xfrm>
          <a:prstGeom prst="flowChartProcess">
            <a:avLst/>
          </a:prstGeom>
          <a:gradFill flip="none" rotWithShape="1">
            <a:gsLst>
              <a:gs pos="0">
                <a:srgbClr val="7030A0">
                  <a:shade val="30000"/>
                  <a:satMod val="115000"/>
                </a:srgbClr>
              </a:gs>
              <a:gs pos="50000">
                <a:srgbClr val="7030A0">
                  <a:shade val="67500"/>
                  <a:satMod val="115000"/>
                  <a:alpha val="50000"/>
                </a:srgbClr>
              </a:gs>
              <a:gs pos="100000">
                <a:srgbClr val="7030A0">
                  <a:shade val="100000"/>
                  <a:satMod val="115000"/>
                  <a:alpha val="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ea typeface="宋体" pitchFamily="2" charset="-122"/>
              </a:rPr>
              <a:t>主题设计</a:t>
            </a:r>
          </a:p>
        </p:txBody>
      </p:sp>
      <p:sp>
        <p:nvSpPr>
          <p:cNvPr id="92" name="流程图: 过程 91">
            <a:extLst>
              <a:ext uri="{FF2B5EF4-FFF2-40B4-BE49-F238E27FC236}">
                <a16:creationId xmlns:a16="http://schemas.microsoft.com/office/drawing/2014/main" id="{9E184CE6-D6A4-4377-A48E-523A7D681A99}"/>
              </a:ext>
            </a:extLst>
          </p:cNvPr>
          <p:cNvSpPr/>
          <p:nvPr/>
        </p:nvSpPr>
        <p:spPr bwMode="auto">
          <a:xfrm>
            <a:off x="1874709" y="1739932"/>
            <a:ext cx="6329385" cy="755573"/>
          </a:xfrm>
          <a:prstGeom prst="flowChartProcess">
            <a:avLst/>
          </a:prstGeom>
          <a:gradFill flip="none" rotWithShape="1">
            <a:gsLst>
              <a:gs pos="0">
                <a:srgbClr val="7030A0">
                  <a:shade val="30000"/>
                  <a:satMod val="115000"/>
                </a:srgbClr>
              </a:gs>
              <a:gs pos="50000">
                <a:srgbClr val="7030A0">
                  <a:shade val="67500"/>
                  <a:satMod val="115000"/>
                  <a:alpha val="50000"/>
                </a:srgbClr>
              </a:gs>
              <a:gs pos="100000">
                <a:srgbClr val="7030A0">
                  <a:shade val="100000"/>
                  <a:satMod val="115000"/>
                  <a:alpha val="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ea typeface="宋体" pitchFamily="2" charset="-122"/>
              </a:rPr>
              <a:t>界面设计</a:t>
            </a:r>
          </a:p>
        </p:txBody>
      </p:sp>
      <p:sp>
        <p:nvSpPr>
          <p:cNvPr id="93" name="流程图: 过程 92">
            <a:extLst>
              <a:ext uri="{FF2B5EF4-FFF2-40B4-BE49-F238E27FC236}">
                <a16:creationId xmlns:a16="http://schemas.microsoft.com/office/drawing/2014/main" id="{26E79B0F-C08B-4E78-A51C-5BA08D770907}"/>
              </a:ext>
            </a:extLst>
          </p:cNvPr>
          <p:cNvSpPr/>
          <p:nvPr/>
        </p:nvSpPr>
        <p:spPr bwMode="auto">
          <a:xfrm>
            <a:off x="1874711" y="2495505"/>
            <a:ext cx="6329385" cy="755573"/>
          </a:xfrm>
          <a:prstGeom prst="flowChartProcess">
            <a:avLst/>
          </a:prstGeom>
          <a:gradFill flip="none" rotWithShape="1">
            <a:gsLst>
              <a:gs pos="0">
                <a:srgbClr val="7030A0">
                  <a:shade val="30000"/>
                  <a:satMod val="115000"/>
                </a:srgbClr>
              </a:gs>
              <a:gs pos="50000">
                <a:srgbClr val="7030A0">
                  <a:shade val="67500"/>
                  <a:satMod val="115000"/>
                  <a:alpha val="50000"/>
                </a:srgbClr>
              </a:gs>
              <a:gs pos="100000">
                <a:srgbClr val="7030A0">
                  <a:shade val="100000"/>
                  <a:satMod val="115000"/>
                  <a:alpha val="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4000" b="1" dirty="0">
                <a:solidFill>
                  <a:schemeClr val="bg1"/>
                </a:solidFill>
                <a:effectLst>
                  <a:outerShdw blurRad="38100" dist="38100" dir="2700000" algn="tl">
                    <a:srgbClr val="000000">
                      <a:alpha val="43137"/>
                    </a:srgbClr>
                  </a:outerShdw>
                </a:effectLst>
              </a:rPr>
              <a:t>场景设计</a:t>
            </a:r>
            <a:endParaRPr kumimoji="0" lang="zh-CN" alt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ea typeface="宋体" pitchFamily="2" charset="-122"/>
            </a:endParaRPr>
          </a:p>
        </p:txBody>
      </p:sp>
      <p:sp>
        <p:nvSpPr>
          <p:cNvPr id="94" name="流程图: 过程 93">
            <a:extLst>
              <a:ext uri="{FF2B5EF4-FFF2-40B4-BE49-F238E27FC236}">
                <a16:creationId xmlns:a16="http://schemas.microsoft.com/office/drawing/2014/main" id="{59646762-1A54-471A-B4FF-4E6C374A9A4D}"/>
              </a:ext>
            </a:extLst>
          </p:cNvPr>
          <p:cNvSpPr/>
          <p:nvPr/>
        </p:nvSpPr>
        <p:spPr bwMode="auto">
          <a:xfrm>
            <a:off x="1874708" y="3253738"/>
            <a:ext cx="6329385" cy="755573"/>
          </a:xfrm>
          <a:prstGeom prst="flowChartProcess">
            <a:avLst/>
          </a:prstGeom>
          <a:gradFill flip="none" rotWithShape="1">
            <a:gsLst>
              <a:gs pos="0">
                <a:srgbClr val="7030A0">
                  <a:shade val="30000"/>
                  <a:satMod val="115000"/>
                </a:srgbClr>
              </a:gs>
              <a:gs pos="50000">
                <a:srgbClr val="7030A0">
                  <a:shade val="67500"/>
                  <a:satMod val="115000"/>
                  <a:alpha val="50000"/>
                </a:srgbClr>
              </a:gs>
              <a:gs pos="100000">
                <a:srgbClr val="7030A0">
                  <a:shade val="100000"/>
                  <a:satMod val="115000"/>
                  <a:alpha val="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ea typeface="宋体" pitchFamily="2" charset="-122"/>
              </a:rPr>
              <a:t>编码设计</a:t>
            </a:r>
          </a:p>
        </p:txBody>
      </p:sp>
    </p:spTree>
    <p:custDataLst>
      <p:tags r:id="rId1"/>
    </p:custDataLst>
    <p:extLst>
      <p:ext uri="{BB962C8B-B14F-4D97-AF65-F5344CB8AC3E}">
        <p14:creationId xmlns:p14="http://schemas.microsoft.com/office/powerpoint/2010/main" val="1195490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1+#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290">
                                          <p:stCondLst>
                                            <p:cond delay="0"/>
                                          </p:stCondLst>
                                        </p:cTn>
                                        <p:tgtEl>
                                          <p:spTgt spid="84"/>
                                        </p:tgtEl>
                                      </p:cBhvr>
                                    </p:animEffect>
                                    <p:anim calcmode="lin" valueType="num">
                                      <p:cBhvr>
                                        <p:cTn id="18" dur="911"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4"/>
                                        </p:tgtEl>
                                        <p:attrNameLst>
                                          <p:attrName>ppt_y</p:attrName>
                                        </p:attrNameLst>
                                      </p:cBhvr>
                                      <p:tavLst>
                                        <p:tav tm="0" fmla="#ppt_y-sin(pi*$)/81">
                                          <p:val>
                                            <p:fltVal val="0"/>
                                          </p:val>
                                        </p:tav>
                                        <p:tav tm="100000">
                                          <p:val>
                                            <p:fltVal val="1"/>
                                          </p:val>
                                        </p:tav>
                                      </p:tavLst>
                                    </p:anim>
                                    <p:animScale>
                                      <p:cBhvr>
                                        <p:cTn id="23" dur="13">
                                          <p:stCondLst>
                                            <p:cond delay="325"/>
                                          </p:stCondLst>
                                        </p:cTn>
                                        <p:tgtEl>
                                          <p:spTgt spid="84"/>
                                        </p:tgtEl>
                                      </p:cBhvr>
                                      <p:to x="100000" y="60000"/>
                                    </p:animScale>
                                    <p:animScale>
                                      <p:cBhvr>
                                        <p:cTn id="24" dur="83" decel="50000">
                                          <p:stCondLst>
                                            <p:cond delay="338"/>
                                          </p:stCondLst>
                                        </p:cTn>
                                        <p:tgtEl>
                                          <p:spTgt spid="84"/>
                                        </p:tgtEl>
                                      </p:cBhvr>
                                      <p:to x="100000" y="100000"/>
                                    </p:animScale>
                                    <p:animScale>
                                      <p:cBhvr>
                                        <p:cTn id="25" dur="13">
                                          <p:stCondLst>
                                            <p:cond delay="656"/>
                                          </p:stCondLst>
                                        </p:cTn>
                                        <p:tgtEl>
                                          <p:spTgt spid="84"/>
                                        </p:tgtEl>
                                      </p:cBhvr>
                                      <p:to x="100000" y="80000"/>
                                    </p:animScale>
                                    <p:animScale>
                                      <p:cBhvr>
                                        <p:cTn id="26" dur="83" decel="50000">
                                          <p:stCondLst>
                                            <p:cond delay="669"/>
                                          </p:stCondLst>
                                        </p:cTn>
                                        <p:tgtEl>
                                          <p:spTgt spid="84"/>
                                        </p:tgtEl>
                                      </p:cBhvr>
                                      <p:to x="100000" y="100000"/>
                                    </p:animScale>
                                    <p:animScale>
                                      <p:cBhvr>
                                        <p:cTn id="27" dur="13">
                                          <p:stCondLst>
                                            <p:cond delay="821"/>
                                          </p:stCondLst>
                                        </p:cTn>
                                        <p:tgtEl>
                                          <p:spTgt spid="84"/>
                                        </p:tgtEl>
                                      </p:cBhvr>
                                      <p:to x="100000" y="90000"/>
                                    </p:animScale>
                                    <p:animScale>
                                      <p:cBhvr>
                                        <p:cTn id="28" dur="83" decel="50000">
                                          <p:stCondLst>
                                            <p:cond delay="834"/>
                                          </p:stCondLst>
                                        </p:cTn>
                                        <p:tgtEl>
                                          <p:spTgt spid="84"/>
                                        </p:tgtEl>
                                      </p:cBhvr>
                                      <p:to x="100000" y="100000"/>
                                    </p:animScale>
                                    <p:animScale>
                                      <p:cBhvr>
                                        <p:cTn id="29" dur="13">
                                          <p:stCondLst>
                                            <p:cond delay="904"/>
                                          </p:stCondLst>
                                        </p:cTn>
                                        <p:tgtEl>
                                          <p:spTgt spid="84"/>
                                        </p:tgtEl>
                                      </p:cBhvr>
                                      <p:to x="100000" y="95000"/>
                                    </p:animScale>
                                    <p:animScale>
                                      <p:cBhvr>
                                        <p:cTn id="30" dur="83" decel="50000">
                                          <p:stCondLst>
                                            <p:cond delay="917"/>
                                          </p:stCondLst>
                                        </p:cTn>
                                        <p:tgtEl>
                                          <p:spTgt spid="8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500"/>
                            </p:stCondLst>
                            <p:childTnLst>
                              <p:par>
                                <p:cTn id="37" presetID="22" presetClass="entr" presetSubtype="8" fill="hold" grpId="0" nodeType="afterEffect">
                                  <p:stCondLst>
                                    <p:cond delay="50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1500"/>
                            </p:stCondLst>
                            <p:childTnLst>
                              <p:par>
                                <p:cTn id="41" presetID="22" presetClass="entr" presetSubtype="8" fill="hold" grpId="0" nodeType="afterEffect">
                                  <p:stCondLst>
                                    <p:cond delay="250"/>
                                  </p:stCondLst>
                                  <p:childTnLst>
                                    <p:set>
                                      <p:cBhvr>
                                        <p:cTn id="42" dur="1" fill="hold">
                                          <p:stCondLst>
                                            <p:cond delay="0"/>
                                          </p:stCondLst>
                                        </p:cTn>
                                        <p:tgtEl>
                                          <p:spTgt spid="92"/>
                                        </p:tgtEl>
                                        <p:attrNameLst>
                                          <p:attrName>style.visibility</p:attrName>
                                        </p:attrNameLst>
                                      </p:cBhvr>
                                      <p:to>
                                        <p:strVal val="visible"/>
                                      </p:to>
                                    </p:set>
                                    <p:animEffect transition="in" filter="wipe(left)">
                                      <p:cBhvr>
                                        <p:cTn id="43" dur="500"/>
                                        <p:tgtEl>
                                          <p:spTgt spid="92"/>
                                        </p:tgtEl>
                                      </p:cBhvr>
                                    </p:animEffect>
                                  </p:childTnLst>
                                </p:cTn>
                              </p:par>
                            </p:childTnLst>
                          </p:cTn>
                        </p:par>
                        <p:par>
                          <p:cTn id="44" fill="hold">
                            <p:stCondLst>
                              <p:cond delay="2250"/>
                            </p:stCondLst>
                            <p:childTnLst>
                              <p:par>
                                <p:cTn id="45" presetID="22" presetClass="entr" presetSubtype="8" fill="hold" grpId="0" nodeType="afterEffect">
                                  <p:stCondLst>
                                    <p:cond delay="25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par>
                          <p:cTn id="48" fill="hold">
                            <p:stCondLst>
                              <p:cond delay="3000"/>
                            </p:stCondLst>
                            <p:childTnLst>
                              <p:par>
                                <p:cTn id="49" presetID="22" presetClass="entr" presetSubtype="8" fill="hold" grpId="0" nodeType="afterEffect">
                                  <p:stCondLst>
                                    <p:cond delay="250"/>
                                  </p:stCondLst>
                                  <p:childTnLst>
                                    <p:set>
                                      <p:cBhvr>
                                        <p:cTn id="50" dur="1" fill="hold">
                                          <p:stCondLst>
                                            <p:cond delay="0"/>
                                          </p:stCondLst>
                                        </p:cTn>
                                        <p:tgtEl>
                                          <p:spTgt spid="94"/>
                                        </p:tgtEl>
                                        <p:attrNameLst>
                                          <p:attrName>style.visibility</p:attrName>
                                        </p:attrNameLst>
                                      </p:cBhvr>
                                      <p:to>
                                        <p:strVal val="visible"/>
                                      </p:to>
                                    </p:set>
                                    <p:animEffect transition="in" filter="wipe(left)">
                                      <p:cBhvr>
                                        <p:cTn id="5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2" grpId="0" animBg="1"/>
      <p:bldP spid="6" grpId="0" animBg="1"/>
      <p:bldP spid="9" grpId="0" animBg="1"/>
      <p:bldP spid="92" grpId="0" animBg="1"/>
      <p:bldP spid="93" grpId="0" animBg="1"/>
      <p:bldP spid="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主题设计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3" name="椭圆 2">
            <a:extLst>
              <a:ext uri="{FF2B5EF4-FFF2-40B4-BE49-F238E27FC236}">
                <a16:creationId xmlns:a16="http://schemas.microsoft.com/office/drawing/2014/main" id="{9AC4C9B8-CE14-4F3F-B05E-1E030CFFF82D}"/>
              </a:ext>
            </a:extLst>
          </p:cNvPr>
          <p:cNvSpPr/>
          <p:nvPr/>
        </p:nvSpPr>
        <p:spPr bwMode="auto">
          <a:xfrm>
            <a:off x="774047" y="1945407"/>
            <a:ext cx="423582" cy="423582"/>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 name="文本框 3">
            <a:extLst>
              <a:ext uri="{FF2B5EF4-FFF2-40B4-BE49-F238E27FC236}">
                <a16:creationId xmlns:a16="http://schemas.microsoft.com/office/drawing/2014/main" id="{D5BCED6D-1ADA-44A8-ABC8-B133FBEC7D31}"/>
              </a:ext>
            </a:extLst>
          </p:cNvPr>
          <p:cNvSpPr txBox="1"/>
          <p:nvPr/>
        </p:nvSpPr>
        <p:spPr>
          <a:xfrm>
            <a:off x="1215450" y="1950973"/>
            <a:ext cx="1601721" cy="400110"/>
          </a:xfrm>
          <a:prstGeom prst="rect">
            <a:avLst/>
          </a:prstGeom>
          <a:noFill/>
        </p:spPr>
        <p:txBody>
          <a:bodyPr wrap="none" rtlCol="0">
            <a:spAutoFit/>
          </a:bodyPr>
          <a:lstStyle/>
          <a:p>
            <a:r>
              <a:rPr lang="en-US" altLang="zh-CN" sz="2000" b="1" dirty="0">
                <a:solidFill>
                  <a:srgbClr val="7030A0"/>
                </a:solidFill>
                <a:latin typeface="Times New Roman" panose="02020603050405020304" pitchFamily="18" charset="0"/>
                <a:cs typeface="Times New Roman" panose="02020603050405020304" pitchFamily="18" charset="0"/>
              </a:rPr>
              <a:t>Leap Motion</a:t>
            </a:r>
            <a:endParaRPr lang="zh-CN" altLang="en-US" sz="2000" b="1" dirty="0">
              <a:solidFill>
                <a:srgbClr val="7030A0"/>
              </a:solidFill>
              <a:latin typeface="Times New Roman" panose="02020603050405020304" pitchFamily="18" charset="0"/>
              <a:cs typeface="Times New Roman" panose="02020603050405020304" pitchFamily="18" charset="0"/>
            </a:endParaRPr>
          </a:p>
        </p:txBody>
      </p:sp>
      <p:sp>
        <p:nvSpPr>
          <p:cNvPr id="46" name="椭圆 45">
            <a:extLst>
              <a:ext uri="{FF2B5EF4-FFF2-40B4-BE49-F238E27FC236}">
                <a16:creationId xmlns:a16="http://schemas.microsoft.com/office/drawing/2014/main" id="{FA8402A2-9791-467D-8AC5-2B9513CAB532}"/>
              </a:ext>
            </a:extLst>
          </p:cNvPr>
          <p:cNvSpPr/>
          <p:nvPr/>
        </p:nvSpPr>
        <p:spPr bwMode="auto">
          <a:xfrm>
            <a:off x="774047" y="2853431"/>
            <a:ext cx="423582" cy="423582"/>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6" name="文本框 85">
            <a:extLst>
              <a:ext uri="{FF2B5EF4-FFF2-40B4-BE49-F238E27FC236}">
                <a16:creationId xmlns:a16="http://schemas.microsoft.com/office/drawing/2014/main" id="{EFB1779C-0C6A-4F94-B01E-46D1896F480C}"/>
              </a:ext>
            </a:extLst>
          </p:cNvPr>
          <p:cNvSpPr txBox="1"/>
          <p:nvPr/>
        </p:nvSpPr>
        <p:spPr>
          <a:xfrm>
            <a:off x="1215450" y="2858997"/>
            <a:ext cx="797013" cy="400110"/>
          </a:xfrm>
          <a:prstGeom prst="rect">
            <a:avLst/>
          </a:prstGeom>
          <a:noFill/>
        </p:spPr>
        <p:txBody>
          <a:bodyPr wrap="none" rtlCol="0">
            <a:spAutoFit/>
          </a:bodyPr>
          <a:lstStyle/>
          <a:p>
            <a:r>
              <a:rPr lang="en-US" altLang="zh-CN" sz="2000" b="1" dirty="0">
                <a:solidFill>
                  <a:srgbClr val="7030A0"/>
                </a:solidFill>
                <a:latin typeface="Times New Roman" panose="02020603050405020304" pitchFamily="18" charset="0"/>
                <a:cs typeface="Times New Roman" panose="02020603050405020304" pitchFamily="18" charset="0"/>
              </a:rPr>
              <a:t>Unity</a:t>
            </a:r>
            <a:endParaRPr lang="zh-CN" altLang="en-US" sz="2000" b="1" dirty="0">
              <a:solidFill>
                <a:srgbClr val="7030A0"/>
              </a:solidFill>
              <a:latin typeface="Times New Roman" panose="02020603050405020304" pitchFamily="18" charset="0"/>
              <a:cs typeface="Times New Roman" panose="02020603050405020304" pitchFamily="18" charset="0"/>
            </a:endParaRPr>
          </a:p>
        </p:txBody>
      </p:sp>
      <p:sp>
        <p:nvSpPr>
          <p:cNvPr id="7" name="箭头: 右 6">
            <a:extLst>
              <a:ext uri="{FF2B5EF4-FFF2-40B4-BE49-F238E27FC236}">
                <a16:creationId xmlns:a16="http://schemas.microsoft.com/office/drawing/2014/main" id="{932087CF-943D-47C5-9F90-81D340E30ACF}"/>
              </a:ext>
            </a:extLst>
          </p:cNvPr>
          <p:cNvSpPr/>
          <p:nvPr/>
        </p:nvSpPr>
        <p:spPr bwMode="auto">
          <a:xfrm>
            <a:off x="2775415" y="2334827"/>
            <a:ext cx="1011945" cy="654339"/>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文本框 7">
            <a:extLst>
              <a:ext uri="{FF2B5EF4-FFF2-40B4-BE49-F238E27FC236}">
                <a16:creationId xmlns:a16="http://schemas.microsoft.com/office/drawing/2014/main" id="{6FAD582F-2BDC-4677-B5C8-B63B60BACD67}"/>
              </a:ext>
            </a:extLst>
          </p:cNvPr>
          <p:cNvSpPr txBox="1"/>
          <p:nvPr/>
        </p:nvSpPr>
        <p:spPr>
          <a:xfrm>
            <a:off x="3832160" y="1747218"/>
            <a:ext cx="926184" cy="1815882"/>
          </a:xfrm>
          <a:prstGeom prst="rect">
            <a:avLst/>
          </a:prstGeom>
          <a:noFill/>
        </p:spPr>
        <p:txBody>
          <a:bodyPr wrap="square" rtlCol="0">
            <a:spAutoFit/>
          </a:bodyPr>
          <a:lstStyle/>
          <a:p>
            <a:r>
              <a:rPr lang="zh-CN" altLang="en-US" sz="2800" b="1" dirty="0">
                <a:solidFill>
                  <a:srgbClr val="7030A0"/>
                </a:solidFill>
                <a:effectLst>
                  <a:outerShdw blurRad="38100" dist="38100" dir="2700000" algn="tl">
                    <a:srgbClr val="000000">
                      <a:alpha val="43137"/>
                    </a:srgbClr>
                  </a:outerShdw>
                </a:effectLst>
              </a:rPr>
              <a:t>三维室内场景模拟</a:t>
            </a:r>
          </a:p>
        </p:txBody>
      </p:sp>
      <p:sp>
        <p:nvSpPr>
          <p:cNvPr id="88" name="箭头: 右 87">
            <a:extLst>
              <a:ext uri="{FF2B5EF4-FFF2-40B4-BE49-F238E27FC236}">
                <a16:creationId xmlns:a16="http://schemas.microsoft.com/office/drawing/2014/main" id="{8D2EE723-3879-4DDC-82D7-77C09A5A96CE}"/>
              </a:ext>
            </a:extLst>
          </p:cNvPr>
          <p:cNvSpPr/>
          <p:nvPr/>
        </p:nvSpPr>
        <p:spPr bwMode="auto">
          <a:xfrm>
            <a:off x="4817319" y="2329930"/>
            <a:ext cx="1011945" cy="654339"/>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文本框 8">
            <a:extLst>
              <a:ext uri="{FF2B5EF4-FFF2-40B4-BE49-F238E27FC236}">
                <a16:creationId xmlns:a16="http://schemas.microsoft.com/office/drawing/2014/main" id="{990461F5-2B5A-48B5-A950-A400FDFE3D35}"/>
              </a:ext>
            </a:extLst>
          </p:cNvPr>
          <p:cNvSpPr txBox="1"/>
          <p:nvPr/>
        </p:nvSpPr>
        <p:spPr>
          <a:xfrm>
            <a:off x="5899112" y="1919819"/>
            <a:ext cx="2031325" cy="461665"/>
          </a:xfrm>
          <a:prstGeom prst="rect">
            <a:avLst/>
          </a:prstGeom>
          <a:noFill/>
        </p:spPr>
        <p:txBody>
          <a:bodyPr wrap="none" rtlCol="0">
            <a:spAutoFit/>
          </a:bodyPr>
          <a:lstStyle/>
          <a:p>
            <a:r>
              <a:rPr lang="zh-CN" altLang="en-US" sz="2400" b="1" dirty="0">
                <a:solidFill>
                  <a:srgbClr val="7030A0"/>
                </a:solidFill>
                <a:effectLst>
                  <a:outerShdw blurRad="38100" dist="38100" dir="2700000" algn="tl">
                    <a:srgbClr val="000000">
                      <a:alpha val="43137"/>
                    </a:srgbClr>
                  </a:outerShdw>
                </a:effectLst>
              </a:rPr>
              <a:t>家居控制模式</a:t>
            </a:r>
          </a:p>
        </p:txBody>
      </p:sp>
      <p:sp>
        <p:nvSpPr>
          <p:cNvPr id="89" name="文本框 88">
            <a:extLst>
              <a:ext uri="{FF2B5EF4-FFF2-40B4-BE49-F238E27FC236}">
                <a16:creationId xmlns:a16="http://schemas.microsoft.com/office/drawing/2014/main" id="{F5B86D70-441B-4789-8CBD-05D81A210EF4}"/>
              </a:ext>
            </a:extLst>
          </p:cNvPr>
          <p:cNvSpPr txBox="1"/>
          <p:nvPr/>
        </p:nvSpPr>
        <p:spPr>
          <a:xfrm>
            <a:off x="5899112" y="2828800"/>
            <a:ext cx="2040943" cy="461665"/>
          </a:xfrm>
          <a:prstGeom prst="rect">
            <a:avLst/>
          </a:prstGeom>
          <a:noFill/>
        </p:spPr>
        <p:txBody>
          <a:bodyPr wrap="none" rtlCol="0">
            <a:spAutoFit/>
          </a:bodyPr>
          <a:lstStyle/>
          <a:p>
            <a:r>
              <a:rPr lang="zh-CN" altLang="en-US" sz="2400" b="1" dirty="0">
                <a:solidFill>
                  <a:srgbClr val="00B050"/>
                </a:solidFill>
                <a:effectLst>
                  <a:outerShdw blurRad="38100" dist="38100" dir="2700000" algn="tl">
                    <a:srgbClr val="000000">
                      <a:alpha val="43137"/>
                    </a:srgbClr>
                  </a:outerShdw>
                </a:effectLst>
              </a:rPr>
              <a:t>惊悚鬼屋模式</a:t>
            </a:r>
          </a:p>
        </p:txBody>
      </p:sp>
      <p:sp>
        <p:nvSpPr>
          <p:cNvPr id="10" name="矩形 9">
            <a:extLst>
              <a:ext uri="{FF2B5EF4-FFF2-40B4-BE49-F238E27FC236}">
                <a16:creationId xmlns:a16="http://schemas.microsoft.com/office/drawing/2014/main" id="{439DD808-A4D2-4E7F-BB55-A39E640DD90A}"/>
              </a:ext>
            </a:extLst>
          </p:cNvPr>
          <p:cNvSpPr/>
          <p:nvPr/>
        </p:nvSpPr>
        <p:spPr bwMode="auto">
          <a:xfrm rot="1800000">
            <a:off x="7278039" y="2683461"/>
            <a:ext cx="992762" cy="401429"/>
          </a:xfrm>
          <a:prstGeom prst="rect">
            <a:avLst/>
          </a:prstGeom>
          <a:gradFill flip="none" rotWithShape="1">
            <a:gsLst>
              <a:gs pos="0">
                <a:srgbClr val="FF0000">
                  <a:shade val="30000"/>
                  <a:satMod val="115000"/>
                </a:srgbClr>
              </a:gs>
              <a:gs pos="50000">
                <a:srgbClr val="FF0000">
                  <a:shade val="67500"/>
                  <a:satMod val="115000"/>
                  <a:alpha val="50000"/>
                </a:srgbClr>
              </a:gs>
              <a:gs pos="100000">
                <a:srgbClr val="FF0000">
                  <a:shade val="100000"/>
                  <a:satMod val="115000"/>
                  <a:alpha val="0"/>
                </a:srgbClr>
              </a:gs>
            </a:gsLst>
            <a:lin ang="54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ea typeface="宋体" pitchFamily="2" charset="-122"/>
              </a:rPr>
              <a:t>趣味性</a:t>
            </a:r>
          </a:p>
        </p:txBody>
      </p:sp>
    </p:spTree>
    <p:custDataLst>
      <p:tags r:id="rId1"/>
    </p:custDataLst>
    <p:extLst>
      <p:ext uri="{BB962C8B-B14F-4D97-AF65-F5344CB8AC3E}">
        <p14:creationId xmlns:p14="http://schemas.microsoft.com/office/powerpoint/2010/main" val="3293130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250" fill="hold"/>
                                        <p:tgtEl>
                                          <p:spTgt spid="85"/>
                                        </p:tgtEl>
                                        <p:attrNameLst>
                                          <p:attrName>ppt_x</p:attrName>
                                        </p:attrNameLst>
                                      </p:cBhvr>
                                      <p:tavLst>
                                        <p:tav tm="0">
                                          <p:val>
                                            <p:strVal val="0-#ppt_w/2"/>
                                          </p:val>
                                        </p:tav>
                                        <p:tav tm="100000">
                                          <p:val>
                                            <p:strVal val="#ppt_x"/>
                                          </p:val>
                                        </p:tav>
                                      </p:tavLst>
                                    </p:anim>
                                    <p:anim calcmode="lin" valueType="num">
                                      <p:cBhvr additive="base">
                                        <p:cTn id="13" dur="25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10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500"/>
                            </p:stCondLst>
                            <p:childTnLst>
                              <p:par>
                                <p:cTn id="35" presetID="10" presetClass="entr" presetSubtype="0"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75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ipe(left)">
                                      <p:cBhvr>
                                        <p:cTn id="42" dur="500"/>
                                        <p:tgtEl>
                                          <p:spTgt spid="88"/>
                                        </p:tgtEl>
                                      </p:cBhvr>
                                    </p:animEffect>
                                  </p:childTnLst>
                                </p:cTn>
                              </p:par>
                            </p:childTnLst>
                          </p:cTn>
                        </p:par>
                        <p:par>
                          <p:cTn id="43" fill="hold">
                            <p:stCondLst>
                              <p:cond delay="500"/>
                            </p:stCondLst>
                            <p:childTnLst>
                              <p:par>
                                <p:cTn id="44" presetID="10" presetClass="entr" presetSubtype="0"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1500"/>
                                        <p:tgtEl>
                                          <p:spTgt spid="89"/>
                                        </p:tgtEl>
                                      </p:cBhvr>
                                    </p:animEffect>
                                  </p:childTnLst>
                                </p:cTn>
                              </p:par>
                            </p:childTnLst>
                          </p:cTn>
                        </p:par>
                        <p:par>
                          <p:cTn id="52" fill="hold">
                            <p:stCondLst>
                              <p:cond delay="1500"/>
                            </p:stCondLst>
                            <p:childTnLst>
                              <p:par>
                                <p:cTn id="53" presetID="53" presetClass="entr" presetSubtype="16" fill="hold" grpId="0" nodeType="afterEffect">
                                  <p:stCondLst>
                                    <p:cond delay="5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P spid="3" grpId="0" animBg="1"/>
      <p:bldP spid="4" grpId="0"/>
      <p:bldP spid="46" grpId="0" animBg="1"/>
      <p:bldP spid="86" grpId="0"/>
      <p:bldP spid="7" grpId="0" animBg="1"/>
      <p:bldP spid="8" grpId="0"/>
      <p:bldP spid="88" grpId="0" animBg="1"/>
      <p:bldP spid="9" grpId="0"/>
      <p:bldP spid="8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2">
            <a:extLst>
              <a:ext uri="{FF2B5EF4-FFF2-40B4-BE49-F238E27FC236}">
                <a16:creationId xmlns:a16="http://schemas.microsoft.com/office/drawing/2014/main" id="{6868F5CA-26A8-4630-8C1C-A7ABA1F13D56}"/>
              </a:ext>
            </a:extLst>
          </p:cNvPr>
          <p:cNvGrpSpPr>
            <a:grpSpLocks/>
          </p:cNvGrpSpPr>
          <p:nvPr/>
        </p:nvGrpSpPr>
        <p:grpSpPr bwMode="auto">
          <a:xfrm>
            <a:off x="-1435265" y="-634900"/>
            <a:ext cx="11734801" cy="7694613"/>
            <a:chOff x="0" y="0"/>
            <a:chExt cx="15998170" cy="10312383"/>
          </a:xfrm>
        </p:grpSpPr>
        <p:grpSp>
          <p:nvGrpSpPr>
            <p:cNvPr id="96" name="Group 3">
              <a:extLst>
                <a:ext uri="{FF2B5EF4-FFF2-40B4-BE49-F238E27FC236}">
                  <a16:creationId xmlns:a16="http://schemas.microsoft.com/office/drawing/2014/main" id="{10C57BB5-B02C-4FC3-BFB9-38A32FF6F6E7}"/>
                </a:ext>
              </a:extLst>
            </p:cNvPr>
            <p:cNvGrpSpPr>
              <a:grpSpLocks/>
            </p:cNvGrpSpPr>
            <p:nvPr/>
          </p:nvGrpSpPr>
          <p:grpSpPr bwMode="auto">
            <a:xfrm rot="-1809353">
              <a:off x="3012676" y="4939170"/>
              <a:ext cx="4949425" cy="5373213"/>
              <a:chOff x="0" y="0"/>
              <a:chExt cx="1643999" cy="1784764"/>
            </a:xfrm>
          </p:grpSpPr>
          <p:sp>
            <p:nvSpPr>
              <p:cNvPr id="125" name="直角三角形 120">
                <a:extLst>
                  <a:ext uri="{FF2B5EF4-FFF2-40B4-BE49-F238E27FC236}">
                    <a16:creationId xmlns:a16="http://schemas.microsoft.com/office/drawing/2014/main" id="{86F762BD-FF8C-4A41-8D24-26D8D5C2FCB3}"/>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6" name="直角三角形 121">
                <a:extLst>
                  <a:ext uri="{FF2B5EF4-FFF2-40B4-BE49-F238E27FC236}">
                    <a16:creationId xmlns:a16="http://schemas.microsoft.com/office/drawing/2014/main" id="{675FF31E-281F-40C1-81B8-C8D7E8E3A1A6}"/>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7" name="直角三角形 122">
                <a:extLst>
                  <a:ext uri="{FF2B5EF4-FFF2-40B4-BE49-F238E27FC236}">
                    <a16:creationId xmlns:a16="http://schemas.microsoft.com/office/drawing/2014/main" id="{D6C0C7EF-25ED-45FB-BD7C-3A0B26696E54}"/>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28" name="直角三角形 123">
                <a:extLst>
                  <a:ext uri="{FF2B5EF4-FFF2-40B4-BE49-F238E27FC236}">
                    <a16:creationId xmlns:a16="http://schemas.microsoft.com/office/drawing/2014/main" id="{BEE9B883-9154-4942-98F5-6ACB9329E35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9" name="直角三角形 124">
                <a:extLst>
                  <a:ext uri="{FF2B5EF4-FFF2-40B4-BE49-F238E27FC236}">
                    <a16:creationId xmlns:a16="http://schemas.microsoft.com/office/drawing/2014/main" id="{EC7492B8-F732-4661-A699-DF26F008611E}"/>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0" name="直角三角形 125">
                <a:extLst>
                  <a:ext uri="{FF2B5EF4-FFF2-40B4-BE49-F238E27FC236}">
                    <a16:creationId xmlns:a16="http://schemas.microsoft.com/office/drawing/2014/main" id="{39CEA410-7DDB-4EF3-B9BA-4E4B85272CE8}"/>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97" name="Group 10">
              <a:extLst>
                <a:ext uri="{FF2B5EF4-FFF2-40B4-BE49-F238E27FC236}">
                  <a16:creationId xmlns:a16="http://schemas.microsoft.com/office/drawing/2014/main" id="{29A6FE49-6E2D-458B-A77F-CFD819E96828}"/>
                </a:ext>
              </a:extLst>
            </p:cNvPr>
            <p:cNvGrpSpPr>
              <a:grpSpLocks/>
            </p:cNvGrpSpPr>
            <p:nvPr/>
          </p:nvGrpSpPr>
          <p:grpSpPr bwMode="auto">
            <a:xfrm rot="-1809353">
              <a:off x="8443513" y="4792891"/>
              <a:ext cx="4949425" cy="5373213"/>
              <a:chOff x="0" y="0"/>
              <a:chExt cx="1643999" cy="1784764"/>
            </a:xfrm>
          </p:grpSpPr>
          <p:sp>
            <p:nvSpPr>
              <p:cNvPr id="119" name="直角三角形 114">
                <a:extLst>
                  <a:ext uri="{FF2B5EF4-FFF2-40B4-BE49-F238E27FC236}">
                    <a16:creationId xmlns:a16="http://schemas.microsoft.com/office/drawing/2014/main" id="{B769453E-70F7-42FB-8C73-4E31E007CEC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0" name="直角三角形 115">
                <a:extLst>
                  <a:ext uri="{FF2B5EF4-FFF2-40B4-BE49-F238E27FC236}">
                    <a16:creationId xmlns:a16="http://schemas.microsoft.com/office/drawing/2014/main" id="{82131935-3115-46B8-A3E2-A3C7AB980F14}"/>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1" name="直角三角形 116">
                <a:extLst>
                  <a:ext uri="{FF2B5EF4-FFF2-40B4-BE49-F238E27FC236}">
                    <a16:creationId xmlns:a16="http://schemas.microsoft.com/office/drawing/2014/main" id="{B135881A-521D-4FEB-A52B-F0533F756455}"/>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 name="直角三角形 117">
                <a:extLst>
                  <a:ext uri="{FF2B5EF4-FFF2-40B4-BE49-F238E27FC236}">
                    <a16:creationId xmlns:a16="http://schemas.microsoft.com/office/drawing/2014/main" id="{EAD08199-8147-4324-AE1A-41663E9DBE8E}"/>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 name="直角三角形 118">
                <a:extLst>
                  <a:ext uri="{FF2B5EF4-FFF2-40B4-BE49-F238E27FC236}">
                    <a16:creationId xmlns:a16="http://schemas.microsoft.com/office/drawing/2014/main" id="{358C0F8C-FDB8-4EB2-93EA-629C624C3329}"/>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4" name="直角三角形 119">
                <a:extLst>
                  <a:ext uri="{FF2B5EF4-FFF2-40B4-BE49-F238E27FC236}">
                    <a16:creationId xmlns:a16="http://schemas.microsoft.com/office/drawing/2014/main" id="{B1F3B856-2348-422B-B4B1-82CAD318E52D}"/>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98" name="Group 17">
              <a:extLst>
                <a:ext uri="{FF2B5EF4-FFF2-40B4-BE49-F238E27FC236}">
                  <a16:creationId xmlns:a16="http://schemas.microsoft.com/office/drawing/2014/main" id="{6C98AFBC-06A6-43C7-9659-9A73C4635D3C}"/>
                </a:ext>
              </a:extLst>
            </p:cNvPr>
            <p:cNvGrpSpPr>
              <a:grpSpLocks/>
            </p:cNvGrpSpPr>
            <p:nvPr/>
          </p:nvGrpSpPr>
          <p:grpSpPr bwMode="auto">
            <a:xfrm rot="-1809353">
              <a:off x="5486601" y="133708"/>
              <a:ext cx="4948759" cy="5373213"/>
              <a:chOff x="221" y="0"/>
              <a:chExt cx="1643778" cy="1784764"/>
            </a:xfrm>
          </p:grpSpPr>
          <p:sp>
            <p:nvSpPr>
              <p:cNvPr id="113" name="直角三角形 108">
                <a:extLst>
                  <a:ext uri="{FF2B5EF4-FFF2-40B4-BE49-F238E27FC236}">
                    <a16:creationId xmlns:a16="http://schemas.microsoft.com/office/drawing/2014/main" id="{F44AF976-2979-44FF-9DB7-D1394248FAC9}"/>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4" name="直角三角形 109">
                <a:extLst>
                  <a:ext uri="{FF2B5EF4-FFF2-40B4-BE49-F238E27FC236}">
                    <a16:creationId xmlns:a16="http://schemas.microsoft.com/office/drawing/2014/main" id="{83A4FAD5-AAFB-47F9-B143-ED64D99C61BF}"/>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5" name="直角三角形 110">
                <a:extLst>
                  <a:ext uri="{FF2B5EF4-FFF2-40B4-BE49-F238E27FC236}">
                    <a16:creationId xmlns:a16="http://schemas.microsoft.com/office/drawing/2014/main" id="{20CA008E-1154-48E5-A086-D3FD3C1EF31E}"/>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6" name="直角三角形 111">
                <a:extLst>
                  <a:ext uri="{FF2B5EF4-FFF2-40B4-BE49-F238E27FC236}">
                    <a16:creationId xmlns:a16="http://schemas.microsoft.com/office/drawing/2014/main" id="{702DCA35-EE4C-4985-837A-BA6C2A1ABCD1}"/>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7" name="直角三角形 112">
                <a:extLst>
                  <a:ext uri="{FF2B5EF4-FFF2-40B4-BE49-F238E27FC236}">
                    <a16:creationId xmlns:a16="http://schemas.microsoft.com/office/drawing/2014/main" id="{3FAC0A88-152C-4825-9069-44F4F1BA683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8" name="直角三角形 113">
                <a:extLst>
                  <a:ext uri="{FF2B5EF4-FFF2-40B4-BE49-F238E27FC236}">
                    <a16:creationId xmlns:a16="http://schemas.microsoft.com/office/drawing/2014/main" id="{06020BF5-6299-4B7A-AB65-EA2D60BAAF6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99" name="Group 24">
              <a:extLst>
                <a:ext uri="{FF2B5EF4-FFF2-40B4-BE49-F238E27FC236}">
                  <a16:creationId xmlns:a16="http://schemas.microsoft.com/office/drawing/2014/main" id="{1B6619F5-9E91-43A8-A07F-73053D0EB770}"/>
                </a:ext>
              </a:extLst>
            </p:cNvPr>
            <p:cNvGrpSpPr>
              <a:grpSpLocks/>
            </p:cNvGrpSpPr>
            <p:nvPr/>
          </p:nvGrpSpPr>
          <p:grpSpPr bwMode="auto">
            <a:xfrm rot="-1809353">
              <a:off x="11048745" y="0"/>
              <a:ext cx="4949425" cy="5373213"/>
              <a:chOff x="0" y="0"/>
              <a:chExt cx="1643999" cy="1784764"/>
            </a:xfrm>
          </p:grpSpPr>
          <p:sp>
            <p:nvSpPr>
              <p:cNvPr id="107" name="直角三角形 127">
                <a:extLst>
                  <a:ext uri="{FF2B5EF4-FFF2-40B4-BE49-F238E27FC236}">
                    <a16:creationId xmlns:a16="http://schemas.microsoft.com/office/drawing/2014/main" id="{0BEA1C73-6736-4DA5-84CB-AB3D1C2031AB}"/>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8" name="直角三角形 128">
                <a:extLst>
                  <a:ext uri="{FF2B5EF4-FFF2-40B4-BE49-F238E27FC236}">
                    <a16:creationId xmlns:a16="http://schemas.microsoft.com/office/drawing/2014/main" id="{91ED5F46-2E93-4D05-80F8-16C5A627F7CF}"/>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9" name="直角三角形 129">
                <a:extLst>
                  <a:ext uri="{FF2B5EF4-FFF2-40B4-BE49-F238E27FC236}">
                    <a16:creationId xmlns:a16="http://schemas.microsoft.com/office/drawing/2014/main" id="{3445F677-8FC2-46D0-937A-B61B971739B7}"/>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10" name="直角三角形 130">
                <a:extLst>
                  <a:ext uri="{FF2B5EF4-FFF2-40B4-BE49-F238E27FC236}">
                    <a16:creationId xmlns:a16="http://schemas.microsoft.com/office/drawing/2014/main" id="{9A464D52-F0C5-44AF-AF62-CDE7573125E5}"/>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1" name="直角三角形 131">
                <a:extLst>
                  <a:ext uri="{FF2B5EF4-FFF2-40B4-BE49-F238E27FC236}">
                    <a16:creationId xmlns:a16="http://schemas.microsoft.com/office/drawing/2014/main" id="{1CA4DEE3-DE6F-4E0E-B0CE-6969D4C6245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 name="直角三角形 132">
                <a:extLst>
                  <a:ext uri="{FF2B5EF4-FFF2-40B4-BE49-F238E27FC236}">
                    <a16:creationId xmlns:a16="http://schemas.microsoft.com/office/drawing/2014/main" id="{2F37182A-6497-4EF4-BDEF-E38E619298CE}"/>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00" name="Group 31">
              <a:extLst>
                <a:ext uri="{FF2B5EF4-FFF2-40B4-BE49-F238E27FC236}">
                  <a16:creationId xmlns:a16="http://schemas.microsoft.com/office/drawing/2014/main" id="{9CB75243-7E40-4966-91A2-329ABC29EB88}"/>
                </a:ext>
              </a:extLst>
            </p:cNvPr>
            <p:cNvGrpSpPr>
              <a:grpSpLocks/>
            </p:cNvGrpSpPr>
            <p:nvPr/>
          </p:nvGrpSpPr>
          <p:grpSpPr bwMode="auto">
            <a:xfrm rot="-1809353">
              <a:off x="0" y="195022"/>
              <a:ext cx="4949425" cy="5373213"/>
              <a:chOff x="0" y="0"/>
              <a:chExt cx="1643999" cy="1784764"/>
            </a:xfrm>
          </p:grpSpPr>
          <p:sp>
            <p:nvSpPr>
              <p:cNvPr id="101" name="直角三角形 134">
                <a:extLst>
                  <a:ext uri="{FF2B5EF4-FFF2-40B4-BE49-F238E27FC236}">
                    <a16:creationId xmlns:a16="http://schemas.microsoft.com/office/drawing/2014/main" id="{11308950-510D-4B1D-9665-7B13320F99F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 name="直角三角形 135">
                <a:extLst>
                  <a:ext uri="{FF2B5EF4-FFF2-40B4-BE49-F238E27FC236}">
                    <a16:creationId xmlns:a16="http://schemas.microsoft.com/office/drawing/2014/main" id="{EA5C0F2E-6D4D-4940-97A9-3D6C32115F01}"/>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3" name="直角三角形 136">
                <a:extLst>
                  <a:ext uri="{FF2B5EF4-FFF2-40B4-BE49-F238E27FC236}">
                    <a16:creationId xmlns:a16="http://schemas.microsoft.com/office/drawing/2014/main" id="{6A8D5D6A-1B34-4E81-B615-5E6811635C6E}"/>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4" name="直角三角形 137">
                <a:extLst>
                  <a:ext uri="{FF2B5EF4-FFF2-40B4-BE49-F238E27FC236}">
                    <a16:creationId xmlns:a16="http://schemas.microsoft.com/office/drawing/2014/main" id="{9CCC9947-8373-469E-B05D-94C042BFE12E}"/>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5" name="直角三角形 138">
                <a:extLst>
                  <a:ext uri="{FF2B5EF4-FFF2-40B4-BE49-F238E27FC236}">
                    <a16:creationId xmlns:a16="http://schemas.microsoft.com/office/drawing/2014/main" id="{6912C495-1762-475E-94AA-97539E562E9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6" name="直角三角形 139">
                <a:extLst>
                  <a:ext uri="{FF2B5EF4-FFF2-40B4-BE49-F238E27FC236}">
                    <a16:creationId xmlns:a16="http://schemas.microsoft.com/office/drawing/2014/main" id="{0AE02052-BC3B-4ADF-A530-4C3F15CF19A0}"/>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界面设计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9" name="流程图: 过程 88">
            <a:extLst>
              <a:ext uri="{FF2B5EF4-FFF2-40B4-BE49-F238E27FC236}">
                <a16:creationId xmlns:a16="http://schemas.microsoft.com/office/drawing/2014/main" id="{6E091337-B0A3-4EAB-8017-C015182814C8}"/>
              </a:ext>
            </a:extLst>
          </p:cNvPr>
          <p:cNvSpPr/>
          <p:nvPr/>
        </p:nvSpPr>
        <p:spPr bwMode="auto">
          <a:xfrm>
            <a:off x="374245" y="929752"/>
            <a:ext cx="914899"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b="1" dirty="0">
                <a:solidFill>
                  <a:schemeClr val="bg1"/>
                </a:solidFill>
              </a:rPr>
              <a:t>UI</a:t>
            </a:r>
            <a:r>
              <a:rPr lang="zh-CN" altLang="en-US" b="1" dirty="0">
                <a:solidFill>
                  <a:schemeClr val="bg1"/>
                </a:solidFill>
              </a:rPr>
              <a:t>复用</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91" name="文本框 90">
            <a:extLst>
              <a:ext uri="{FF2B5EF4-FFF2-40B4-BE49-F238E27FC236}">
                <a16:creationId xmlns:a16="http://schemas.microsoft.com/office/drawing/2014/main" id="{170B4534-5BC3-4776-87B2-78E23B223002}"/>
              </a:ext>
            </a:extLst>
          </p:cNvPr>
          <p:cNvSpPr txBox="1"/>
          <p:nvPr/>
        </p:nvSpPr>
        <p:spPr>
          <a:xfrm>
            <a:off x="311273" y="1320844"/>
            <a:ext cx="8591304" cy="1338828"/>
          </a:xfrm>
          <a:prstGeom prst="rect">
            <a:avLst/>
          </a:prstGeom>
          <a:noFill/>
        </p:spPr>
        <p:txBody>
          <a:bodyPr wrap="square" rtlCol="0">
            <a:spAutoFit/>
          </a:bodyPr>
          <a:lstStyle/>
          <a:p>
            <a:pPr>
              <a:lnSpc>
                <a:spcPct val="150000"/>
              </a:lnSpc>
            </a:pPr>
            <a:r>
              <a:rPr lang="en-US" altLang="zh-CN" b="1" dirty="0">
                <a:solidFill>
                  <a:srgbClr val="7030A0"/>
                </a:solidFill>
              </a:rPr>
              <a:t>UI</a:t>
            </a:r>
            <a:r>
              <a:rPr lang="zh-CN" altLang="en-US" b="1" dirty="0">
                <a:solidFill>
                  <a:srgbClr val="7030A0"/>
                </a:solidFill>
              </a:rPr>
              <a:t>原始素材尽可能少</a:t>
            </a:r>
            <a:endParaRPr lang="en-US" altLang="zh-CN" b="1" dirty="0">
              <a:solidFill>
                <a:srgbClr val="7030A0"/>
              </a:solidFill>
            </a:endParaRPr>
          </a:p>
          <a:p>
            <a:pPr>
              <a:lnSpc>
                <a:spcPct val="150000"/>
              </a:lnSpc>
            </a:pPr>
            <a:r>
              <a:rPr lang="zh-CN" altLang="en-US" b="1" dirty="0">
                <a:solidFill>
                  <a:srgbClr val="7030A0"/>
                </a:solidFill>
              </a:rPr>
              <a:t>相同的功能，相同的</a:t>
            </a:r>
            <a:r>
              <a:rPr lang="en-US" altLang="zh-CN" b="1" dirty="0">
                <a:solidFill>
                  <a:srgbClr val="7030A0"/>
                </a:solidFill>
              </a:rPr>
              <a:t>UI</a:t>
            </a:r>
            <a:r>
              <a:rPr lang="zh-CN" altLang="en-US" b="1" dirty="0">
                <a:solidFill>
                  <a:srgbClr val="7030A0"/>
                </a:solidFill>
              </a:rPr>
              <a:t>元素</a:t>
            </a:r>
            <a:endParaRPr lang="en-US" altLang="zh-CN" b="1" dirty="0">
              <a:solidFill>
                <a:srgbClr val="7030A0"/>
              </a:solidFill>
            </a:endParaRPr>
          </a:p>
          <a:p>
            <a:pPr>
              <a:lnSpc>
                <a:spcPct val="150000"/>
              </a:lnSpc>
            </a:pPr>
            <a:r>
              <a:rPr lang="zh-CN" altLang="en-US" b="1" dirty="0">
                <a:solidFill>
                  <a:srgbClr val="7030A0"/>
                </a:solidFill>
              </a:rPr>
              <a:t>两种模式，一套</a:t>
            </a:r>
            <a:r>
              <a:rPr lang="en-US" altLang="zh-CN" b="1" dirty="0">
                <a:solidFill>
                  <a:srgbClr val="7030A0"/>
                </a:solidFill>
              </a:rPr>
              <a:t>UI</a:t>
            </a:r>
            <a:r>
              <a:rPr lang="zh-CN" altLang="en-US" b="1" dirty="0">
                <a:solidFill>
                  <a:srgbClr val="7030A0"/>
                </a:solidFill>
              </a:rPr>
              <a:t>，在颜色上作区分</a:t>
            </a:r>
          </a:p>
        </p:txBody>
      </p:sp>
      <p:sp>
        <p:nvSpPr>
          <p:cNvPr id="93" name="流程图: 过程 92">
            <a:extLst>
              <a:ext uri="{FF2B5EF4-FFF2-40B4-BE49-F238E27FC236}">
                <a16:creationId xmlns:a16="http://schemas.microsoft.com/office/drawing/2014/main" id="{9A498966-BD4A-4834-BAAE-D7E5A3B27D6C}"/>
              </a:ext>
            </a:extLst>
          </p:cNvPr>
          <p:cNvSpPr/>
          <p:nvPr/>
        </p:nvSpPr>
        <p:spPr bwMode="auto">
          <a:xfrm>
            <a:off x="375374" y="929751"/>
            <a:ext cx="1105674"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立体化</a:t>
            </a:r>
            <a:r>
              <a:rPr kumimoji="0" lang="en-US" altLang="zh-CN" b="1" i="0" u="none" strike="noStrike" cap="none" normalizeH="0" baseline="0" dirty="0">
                <a:ln>
                  <a:noFill/>
                </a:ln>
                <a:solidFill>
                  <a:schemeClr val="bg1"/>
                </a:solidFill>
                <a:effectLst/>
                <a:latin typeface="Arial" pitchFamily="34" charset="0"/>
                <a:ea typeface="宋体" pitchFamily="2" charset="-122"/>
              </a:rPr>
              <a:t>UI</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94" name="文本框 93">
            <a:extLst>
              <a:ext uri="{FF2B5EF4-FFF2-40B4-BE49-F238E27FC236}">
                <a16:creationId xmlns:a16="http://schemas.microsoft.com/office/drawing/2014/main" id="{31ABCDD3-0E8E-43FB-B342-79864AF76043}"/>
              </a:ext>
            </a:extLst>
          </p:cNvPr>
          <p:cNvSpPr txBox="1"/>
          <p:nvPr/>
        </p:nvSpPr>
        <p:spPr>
          <a:xfrm>
            <a:off x="311272" y="1320844"/>
            <a:ext cx="8591304" cy="869533"/>
          </a:xfrm>
          <a:prstGeom prst="rect">
            <a:avLst/>
          </a:prstGeom>
          <a:noFill/>
        </p:spPr>
        <p:txBody>
          <a:bodyPr wrap="square" rtlCol="0">
            <a:spAutoFit/>
          </a:bodyPr>
          <a:lstStyle/>
          <a:p>
            <a:pPr>
              <a:lnSpc>
                <a:spcPct val="150000"/>
              </a:lnSpc>
            </a:pPr>
            <a:r>
              <a:rPr lang="en-US" altLang="zh-CN" b="1" dirty="0">
                <a:solidFill>
                  <a:srgbClr val="7030A0"/>
                </a:solidFill>
              </a:rPr>
              <a:t>UI</a:t>
            </a:r>
            <a:r>
              <a:rPr lang="zh-CN" altLang="en-US" b="1" dirty="0">
                <a:solidFill>
                  <a:srgbClr val="7030A0"/>
                </a:solidFill>
              </a:rPr>
              <a:t>自身具备立体感，符合</a:t>
            </a:r>
            <a:r>
              <a:rPr lang="en-US" altLang="zh-CN" b="1" dirty="0">
                <a:solidFill>
                  <a:srgbClr val="7030A0"/>
                </a:solidFill>
              </a:rPr>
              <a:t>3D</a:t>
            </a:r>
            <a:r>
              <a:rPr lang="zh-CN" altLang="en-US" b="1" dirty="0">
                <a:solidFill>
                  <a:srgbClr val="7030A0"/>
                </a:solidFill>
              </a:rPr>
              <a:t>要求</a:t>
            </a:r>
            <a:endParaRPr lang="en-US" altLang="zh-CN" b="1" dirty="0">
              <a:solidFill>
                <a:srgbClr val="7030A0"/>
              </a:solidFill>
            </a:endParaRPr>
          </a:p>
          <a:p>
            <a:pPr>
              <a:lnSpc>
                <a:spcPct val="150000"/>
              </a:lnSpc>
            </a:pPr>
            <a:r>
              <a:rPr lang="zh-CN" altLang="en-US" b="1" dirty="0">
                <a:solidFill>
                  <a:srgbClr val="7030A0"/>
                </a:solidFill>
              </a:rPr>
              <a:t>按下</a:t>
            </a:r>
            <a:r>
              <a:rPr lang="en-US" altLang="zh-CN" b="1" dirty="0">
                <a:solidFill>
                  <a:srgbClr val="7030A0"/>
                </a:solidFill>
              </a:rPr>
              <a:t>UI</a:t>
            </a:r>
            <a:r>
              <a:rPr lang="zh-CN" altLang="en-US" b="1" dirty="0">
                <a:solidFill>
                  <a:srgbClr val="7030A0"/>
                </a:solidFill>
              </a:rPr>
              <a:t>缩小，弹起</a:t>
            </a:r>
            <a:r>
              <a:rPr lang="en-US" altLang="zh-CN" b="1" dirty="0">
                <a:solidFill>
                  <a:srgbClr val="7030A0"/>
                </a:solidFill>
              </a:rPr>
              <a:t>UI</a:t>
            </a:r>
            <a:r>
              <a:rPr lang="zh-CN" altLang="en-US" b="1" dirty="0">
                <a:solidFill>
                  <a:srgbClr val="7030A0"/>
                </a:solidFill>
              </a:rPr>
              <a:t>复原</a:t>
            </a:r>
          </a:p>
        </p:txBody>
      </p:sp>
      <p:pic>
        <p:nvPicPr>
          <p:cNvPr id="4" name="图片 3">
            <a:extLst>
              <a:ext uri="{FF2B5EF4-FFF2-40B4-BE49-F238E27FC236}">
                <a16:creationId xmlns:a16="http://schemas.microsoft.com/office/drawing/2014/main" id="{B4CC4F5B-2BF5-4960-9835-6DF89B0C3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57" y="629878"/>
            <a:ext cx="2057143" cy="2095238"/>
          </a:xfrm>
          <a:prstGeom prst="rect">
            <a:avLst/>
          </a:prstGeom>
        </p:spPr>
      </p:pic>
      <p:pic>
        <p:nvPicPr>
          <p:cNvPr id="11" name="图片 10">
            <a:extLst>
              <a:ext uri="{FF2B5EF4-FFF2-40B4-BE49-F238E27FC236}">
                <a16:creationId xmlns:a16="http://schemas.microsoft.com/office/drawing/2014/main" id="{CDBB23CB-960C-4EA5-8681-288A206E0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376" y="1680614"/>
            <a:ext cx="1647619" cy="580952"/>
          </a:xfrm>
          <a:prstGeom prst="rect">
            <a:avLst/>
          </a:prstGeom>
        </p:spPr>
      </p:pic>
      <p:pic>
        <p:nvPicPr>
          <p:cNvPr id="16" name="图片 15">
            <a:extLst>
              <a:ext uri="{FF2B5EF4-FFF2-40B4-BE49-F238E27FC236}">
                <a16:creationId xmlns:a16="http://schemas.microsoft.com/office/drawing/2014/main" id="{3F23F45C-7E42-43DD-B7C7-3585D2309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6072" y="3180837"/>
            <a:ext cx="1365677" cy="1393548"/>
          </a:xfrm>
          <a:prstGeom prst="rect">
            <a:avLst/>
          </a:prstGeom>
        </p:spPr>
      </p:pic>
      <p:pic>
        <p:nvPicPr>
          <p:cNvPr id="18" name="图片 17">
            <a:extLst>
              <a:ext uri="{FF2B5EF4-FFF2-40B4-BE49-F238E27FC236}">
                <a16:creationId xmlns:a16="http://schemas.microsoft.com/office/drawing/2014/main" id="{89EF2015-04D8-4A6F-8BDD-1D6B16CD3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816" y="3224206"/>
            <a:ext cx="1393548" cy="1365677"/>
          </a:xfrm>
          <a:prstGeom prst="rect">
            <a:avLst/>
          </a:prstGeom>
        </p:spPr>
      </p:pic>
      <p:pic>
        <p:nvPicPr>
          <p:cNvPr id="20" name="图片 19">
            <a:extLst>
              <a:ext uri="{FF2B5EF4-FFF2-40B4-BE49-F238E27FC236}">
                <a16:creationId xmlns:a16="http://schemas.microsoft.com/office/drawing/2014/main" id="{FA756B37-CB53-426B-A943-BC6DBA12BC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1666" y="3242105"/>
            <a:ext cx="1393548" cy="1365677"/>
          </a:xfrm>
          <a:prstGeom prst="rect">
            <a:avLst/>
          </a:prstGeom>
        </p:spPr>
      </p:pic>
      <p:pic>
        <p:nvPicPr>
          <p:cNvPr id="22" name="图片 21">
            <a:extLst>
              <a:ext uri="{FF2B5EF4-FFF2-40B4-BE49-F238E27FC236}">
                <a16:creationId xmlns:a16="http://schemas.microsoft.com/office/drawing/2014/main" id="{0EE5FF6C-B984-44A3-900B-D77D513354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0936" y="3188935"/>
            <a:ext cx="1365677" cy="1393548"/>
          </a:xfrm>
          <a:prstGeom prst="rect">
            <a:avLst/>
          </a:prstGeom>
        </p:spPr>
      </p:pic>
    </p:spTree>
    <p:custDataLst>
      <p:tags r:id="rId1"/>
    </p:custDataLst>
    <p:extLst>
      <p:ext uri="{BB962C8B-B14F-4D97-AF65-F5344CB8AC3E}">
        <p14:creationId xmlns:p14="http://schemas.microsoft.com/office/powerpoint/2010/main" val="2527527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1">
                                            <p:txEl>
                                              <p:pRg st="0" end="0"/>
                                            </p:txEl>
                                          </p:spTgt>
                                        </p:tgtEl>
                                        <p:attrNameLst>
                                          <p:attrName>style.visibility</p:attrName>
                                        </p:attrNameLst>
                                      </p:cBhvr>
                                      <p:to>
                                        <p:strVal val="visible"/>
                                      </p:to>
                                    </p:set>
                                    <p:animEffect transition="in" filter="fade">
                                      <p:cBhvr>
                                        <p:cTn id="13" dur="500"/>
                                        <p:tgtEl>
                                          <p:spTgt spid="9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1" end="1"/>
                                            </p:txEl>
                                          </p:spTgt>
                                        </p:tgtEl>
                                        <p:attrNameLst>
                                          <p:attrName>style.visibility</p:attrName>
                                        </p:attrNameLst>
                                      </p:cBhvr>
                                      <p:to>
                                        <p:strVal val="visible"/>
                                      </p:to>
                                    </p:set>
                                    <p:animEffect transition="in" filter="fade">
                                      <p:cBhvr>
                                        <p:cTn id="18" dur="500"/>
                                        <p:tgtEl>
                                          <p:spTgt spid="9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2" end="2"/>
                                            </p:txEl>
                                          </p:spTgt>
                                        </p:tgtEl>
                                        <p:attrNameLst>
                                          <p:attrName>style.visibility</p:attrName>
                                        </p:attrNameLst>
                                      </p:cBhvr>
                                      <p:to>
                                        <p:strVal val="visible"/>
                                      </p:to>
                                    </p:set>
                                    <p:animEffect transition="in" filter="fade">
                                      <p:cBhvr>
                                        <p:cTn id="23" dur="500"/>
                                        <p:tgtEl>
                                          <p:spTgt spid="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89"/>
                                        </p:tgtEl>
                                      </p:cBhvr>
                                    </p:animEffect>
                                    <p:set>
                                      <p:cBhvr>
                                        <p:cTn id="28" dur="1" fill="hold">
                                          <p:stCondLst>
                                            <p:cond delay="499"/>
                                          </p:stCondLst>
                                        </p:cTn>
                                        <p:tgtEl>
                                          <p:spTgt spid="89"/>
                                        </p:tgtEl>
                                        <p:attrNameLst>
                                          <p:attrName>style.visibility</p:attrName>
                                        </p:attrNameLst>
                                      </p:cBhvr>
                                      <p:to>
                                        <p:strVal val="hidden"/>
                                      </p:to>
                                    </p:set>
                                  </p:childTnLst>
                                </p:cTn>
                              </p:par>
                              <p:par>
                                <p:cTn id="29" presetID="14" presetClass="exit" presetSubtype="10" fill="hold" grpId="1" nodeType="withEffect">
                                  <p:stCondLst>
                                    <p:cond delay="0"/>
                                  </p:stCondLst>
                                  <p:childTnLst>
                                    <p:animEffect transition="out" filter="randombar(horizontal)">
                                      <p:cBhvr>
                                        <p:cTn id="30" dur="500"/>
                                        <p:tgtEl>
                                          <p:spTgt spid="91">
                                            <p:txEl>
                                              <p:pRg st="0" end="0"/>
                                            </p:txEl>
                                          </p:spTgt>
                                        </p:tgtEl>
                                      </p:cBhvr>
                                    </p:animEffect>
                                    <p:set>
                                      <p:cBhvr>
                                        <p:cTn id="31" dur="1" fill="hold">
                                          <p:stCondLst>
                                            <p:cond delay="499"/>
                                          </p:stCondLst>
                                        </p:cTn>
                                        <p:tgtEl>
                                          <p:spTgt spid="91">
                                            <p:txEl>
                                              <p:pRg st="0" end="0"/>
                                            </p:txEl>
                                          </p:spTgt>
                                        </p:tgtEl>
                                        <p:attrNameLst>
                                          <p:attrName>style.visibility</p:attrName>
                                        </p:attrNameLst>
                                      </p:cBhvr>
                                      <p:to>
                                        <p:strVal val="hidden"/>
                                      </p:to>
                                    </p:set>
                                  </p:childTnLst>
                                </p:cTn>
                              </p:par>
                              <p:par>
                                <p:cTn id="32" presetID="14" presetClass="exit" presetSubtype="10" fill="hold" grpId="1" nodeType="withEffect">
                                  <p:stCondLst>
                                    <p:cond delay="0"/>
                                  </p:stCondLst>
                                  <p:childTnLst>
                                    <p:animEffect transition="out" filter="randombar(horizontal)">
                                      <p:cBhvr>
                                        <p:cTn id="33" dur="500"/>
                                        <p:tgtEl>
                                          <p:spTgt spid="91">
                                            <p:txEl>
                                              <p:pRg st="1" end="1"/>
                                            </p:txEl>
                                          </p:spTgt>
                                        </p:tgtEl>
                                      </p:cBhvr>
                                    </p:animEffect>
                                    <p:set>
                                      <p:cBhvr>
                                        <p:cTn id="34" dur="1" fill="hold">
                                          <p:stCondLst>
                                            <p:cond delay="499"/>
                                          </p:stCondLst>
                                        </p:cTn>
                                        <p:tgtEl>
                                          <p:spTgt spid="91">
                                            <p:txEl>
                                              <p:pRg st="1" end="1"/>
                                            </p:txEl>
                                          </p:spTgt>
                                        </p:tgtEl>
                                        <p:attrNameLst>
                                          <p:attrName>style.visibility</p:attrName>
                                        </p:attrNameLst>
                                      </p:cBhvr>
                                      <p:to>
                                        <p:strVal val="hidden"/>
                                      </p:to>
                                    </p:set>
                                  </p:childTnLst>
                                </p:cTn>
                              </p:par>
                              <p:par>
                                <p:cTn id="35" presetID="14" presetClass="exit" presetSubtype="10" fill="hold" grpId="1" nodeType="withEffect">
                                  <p:stCondLst>
                                    <p:cond delay="0"/>
                                  </p:stCondLst>
                                  <p:childTnLst>
                                    <p:animEffect transition="out" filter="randombar(horizontal)">
                                      <p:cBhvr>
                                        <p:cTn id="36" dur="500"/>
                                        <p:tgtEl>
                                          <p:spTgt spid="91">
                                            <p:txEl>
                                              <p:pRg st="2" end="2"/>
                                            </p:txEl>
                                          </p:spTgt>
                                        </p:tgtEl>
                                      </p:cBhvr>
                                    </p:animEffect>
                                    <p:set>
                                      <p:cBhvr>
                                        <p:cTn id="37" dur="1" fill="hold">
                                          <p:stCondLst>
                                            <p:cond delay="499"/>
                                          </p:stCondLst>
                                        </p:cTn>
                                        <p:tgtEl>
                                          <p:spTgt spid="91">
                                            <p:txEl>
                                              <p:pRg st="2" end="2"/>
                                            </p:txEl>
                                          </p:spTgt>
                                        </p:tgtEl>
                                        <p:attrNameLst>
                                          <p:attrName>style.visibility</p:attrName>
                                        </p:attrNameLst>
                                      </p:cBhvr>
                                      <p:to>
                                        <p:strVal val="hidden"/>
                                      </p:to>
                                    </p:set>
                                  </p:childTnLst>
                                </p:cTn>
                              </p:par>
                            </p:childTnLst>
                          </p:cTn>
                        </p:par>
                        <p:par>
                          <p:cTn id="38" fill="hold">
                            <p:stCondLst>
                              <p:cond delay="500"/>
                            </p:stCondLst>
                            <p:childTnLst>
                              <p:par>
                                <p:cTn id="39" presetID="2" presetClass="entr" presetSubtype="8" fill="hold" grpId="0" nodeType="afterEffect">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cBhvr additive="base">
                                        <p:cTn id="41" dur="500" fill="hold"/>
                                        <p:tgtEl>
                                          <p:spTgt spid="93"/>
                                        </p:tgtEl>
                                        <p:attrNameLst>
                                          <p:attrName>ppt_x</p:attrName>
                                        </p:attrNameLst>
                                      </p:cBhvr>
                                      <p:tavLst>
                                        <p:tav tm="0">
                                          <p:val>
                                            <p:strVal val="0-#ppt_w/2"/>
                                          </p:val>
                                        </p:tav>
                                        <p:tav tm="100000">
                                          <p:val>
                                            <p:strVal val="#ppt_x"/>
                                          </p:val>
                                        </p:tav>
                                      </p:tavLst>
                                    </p:anim>
                                    <p:anim calcmode="lin" valueType="num">
                                      <p:cBhvr additive="base">
                                        <p:cTn id="42"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4">
                                            <p:txEl>
                                              <p:pRg st="0" end="0"/>
                                            </p:txEl>
                                          </p:spTgt>
                                        </p:tgtEl>
                                        <p:attrNameLst>
                                          <p:attrName>style.visibility</p:attrName>
                                        </p:attrNameLst>
                                      </p:cBhvr>
                                      <p:to>
                                        <p:strVal val="visible"/>
                                      </p:to>
                                    </p:set>
                                    <p:animEffect transition="in" filter="fade">
                                      <p:cBhvr>
                                        <p:cTn id="47" dur="500"/>
                                        <p:tgtEl>
                                          <p:spTgt spid="9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4">
                                            <p:txEl>
                                              <p:pRg st="1" end="1"/>
                                            </p:txEl>
                                          </p:spTgt>
                                        </p:tgtEl>
                                        <p:attrNameLst>
                                          <p:attrName>style.visibility</p:attrName>
                                        </p:attrNameLst>
                                      </p:cBhvr>
                                      <p:to>
                                        <p:strVal val="visible"/>
                                      </p:to>
                                    </p:set>
                                    <p:animEffect transition="in" filter="fade">
                                      <p:cBhvr>
                                        <p:cTn id="52" dur="500"/>
                                        <p:tgtEl>
                                          <p:spTgt spid="9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250"/>
                                        <p:tgtEl>
                                          <p:spTgt spid="4"/>
                                        </p:tgtEl>
                                      </p:cBhvr>
                                    </p:animEffect>
                                  </p:childTnLst>
                                </p:cTn>
                              </p:par>
                            </p:childTnLst>
                          </p:cTn>
                        </p:par>
                        <p:par>
                          <p:cTn id="58" fill="hold">
                            <p:stCondLst>
                              <p:cond delay="25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250"/>
                                        <p:tgtEl>
                                          <p:spTgt spid="11"/>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250"/>
                                        <p:tgtEl>
                                          <p:spTgt spid="18"/>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250"/>
                                        <p:tgtEl>
                                          <p:spTgt spid="20"/>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250"/>
                                        <p:tgtEl>
                                          <p:spTgt spid="22"/>
                                        </p:tgtEl>
                                      </p:cBhvr>
                                    </p:animEffect>
                                  </p:childTnLst>
                                </p:cTn>
                              </p:par>
                            </p:childTnLst>
                          </p:cTn>
                        </p:par>
                        <p:par>
                          <p:cTn id="74" fill="hold">
                            <p:stCondLst>
                              <p:cond delay="1250"/>
                            </p:stCondLst>
                            <p:childTnLst>
                              <p:par>
                                <p:cTn id="75" presetID="10" presetClass="entr" presetSubtype="0"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91" grpId="0" uiExpand="1" build="p"/>
      <p:bldP spid="91" grpId="1" uiExpand="1" build="allAtOnce"/>
      <p:bldP spid="93" grpId="0" animBg="1"/>
      <p:bldP spid="9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场景设计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pic>
        <p:nvPicPr>
          <p:cNvPr id="90" name="图片 89">
            <a:extLst>
              <a:ext uri="{FF2B5EF4-FFF2-40B4-BE49-F238E27FC236}">
                <a16:creationId xmlns:a16="http://schemas.microsoft.com/office/drawing/2014/main" id="{3AE73083-A9F3-4B6B-9A87-1875268BF1D3}"/>
              </a:ext>
            </a:extLst>
          </p:cNvPr>
          <p:cNvPicPr/>
          <p:nvPr/>
        </p:nvPicPr>
        <p:blipFill>
          <a:blip r:embed="rId3"/>
          <a:stretch>
            <a:fillRect/>
          </a:stretch>
        </p:blipFill>
        <p:spPr>
          <a:xfrm>
            <a:off x="600516" y="2898790"/>
            <a:ext cx="2009201" cy="1323240"/>
          </a:xfrm>
          <a:prstGeom prst="rect">
            <a:avLst/>
          </a:prstGeom>
          <a:noFill/>
          <a:ln w="9525">
            <a:noFill/>
          </a:ln>
        </p:spPr>
      </p:pic>
      <p:pic>
        <p:nvPicPr>
          <p:cNvPr id="91" name="图片 90">
            <a:extLst>
              <a:ext uri="{FF2B5EF4-FFF2-40B4-BE49-F238E27FC236}">
                <a16:creationId xmlns:a16="http://schemas.microsoft.com/office/drawing/2014/main" id="{BB119172-5627-4C9A-8F42-3717C271E7CE}"/>
              </a:ext>
            </a:extLst>
          </p:cNvPr>
          <p:cNvPicPr/>
          <p:nvPr/>
        </p:nvPicPr>
        <p:blipFill>
          <a:blip r:embed="rId4"/>
          <a:stretch>
            <a:fillRect/>
          </a:stretch>
        </p:blipFill>
        <p:spPr>
          <a:xfrm>
            <a:off x="3387759" y="2908874"/>
            <a:ext cx="2010044" cy="1333849"/>
          </a:xfrm>
          <a:prstGeom prst="rect">
            <a:avLst/>
          </a:prstGeom>
          <a:noFill/>
          <a:ln w="9525">
            <a:noFill/>
          </a:ln>
        </p:spPr>
      </p:pic>
      <p:pic>
        <p:nvPicPr>
          <p:cNvPr id="92" name="图片 91">
            <a:extLst>
              <a:ext uri="{FF2B5EF4-FFF2-40B4-BE49-F238E27FC236}">
                <a16:creationId xmlns:a16="http://schemas.microsoft.com/office/drawing/2014/main" id="{7621729B-27A2-405D-9217-7F2508F0F2D9}"/>
              </a:ext>
            </a:extLst>
          </p:cNvPr>
          <p:cNvPicPr/>
          <p:nvPr/>
        </p:nvPicPr>
        <p:blipFill>
          <a:blip r:embed="rId5"/>
          <a:stretch>
            <a:fillRect/>
          </a:stretch>
        </p:blipFill>
        <p:spPr>
          <a:xfrm>
            <a:off x="6174609" y="2891337"/>
            <a:ext cx="2009193" cy="1325982"/>
          </a:xfrm>
          <a:prstGeom prst="rect">
            <a:avLst/>
          </a:prstGeom>
          <a:noFill/>
          <a:ln w="9525">
            <a:noFill/>
          </a:ln>
        </p:spPr>
      </p:pic>
      <p:pic>
        <p:nvPicPr>
          <p:cNvPr id="93" name="图片 92">
            <a:extLst>
              <a:ext uri="{FF2B5EF4-FFF2-40B4-BE49-F238E27FC236}">
                <a16:creationId xmlns:a16="http://schemas.microsoft.com/office/drawing/2014/main" id="{F6BE8CF8-1017-4C5D-979A-815360C3BF23}"/>
              </a:ext>
            </a:extLst>
          </p:cNvPr>
          <p:cNvPicPr/>
          <p:nvPr/>
        </p:nvPicPr>
        <p:blipFill>
          <a:blip r:embed="rId6"/>
          <a:stretch>
            <a:fillRect/>
          </a:stretch>
        </p:blipFill>
        <p:spPr>
          <a:xfrm>
            <a:off x="3385705" y="947250"/>
            <a:ext cx="2010194" cy="1327137"/>
          </a:xfrm>
          <a:prstGeom prst="rect">
            <a:avLst/>
          </a:prstGeom>
          <a:noFill/>
          <a:ln w="9525">
            <a:noFill/>
          </a:ln>
        </p:spPr>
      </p:pic>
      <p:sp>
        <p:nvSpPr>
          <p:cNvPr id="4" name="箭头: 左右 3">
            <a:extLst>
              <a:ext uri="{FF2B5EF4-FFF2-40B4-BE49-F238E27FC236}">
                <a16:creationId xmlns:a16="http://schemas.microsoft.com/office/drawing/2014/main" id="{67F113BF-08CD-4E72-8BD9-2DBDA5EBD20C}"/>
              </a:ext>
            </a:extLst>
          </p:cNvPr>
          <p:cNvSpPr/>
          <p:nvPr/>
        </p:nvSpPr>
        <p:spPr bwMode="auto">
          <a:xfrm>
            <a:off x="2368421" y="3339204"/>
            <a:ext cx="1260634" cy="484632"/>
          </a:xfrm>
          <a:prstGeom prst="lef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4" name="箭头: 左右 93">
            <a:extLst>
              <a:ext uri="{FF2B5EF4-FFF2-40B4-BE49-F238E27FC236}">
                <a16:creationId xmlns:a16="http://schemas.microsoft.com/office/drawing/2014/main" id="{F0DDC4B9-9199-437B-8357-1F2458FA0D63}"/>
              </a:ext>
            </a:extLst>
          </p:cNvPr>
          <p:cNvSpPr/>
          <p:nvPr/>
        </p:nvSpPr>
        <p:spPr bwMode="auto">
          <a:xfrm>
            <a:off x="5159574" y="3331809"/>
            <a:ext cx="1257170" cy="484632"/>
          </a:xfrm>
          <a:prstGeom prst="lef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箭头: 上下 8">
            <a:extLst>
              <a:ext uri="{FF2B5EF4-FFF2-40B4-BE49-F238E27FC236}">
                <a16:creationId xmlns:a16="http://schemas.microsoft.com/office/drawing/2014/main" id="{695E714A-E788-4EEB-B11E-2229E37802D4}"/>
              </a:ext>
            </a:extLst>
          </p:cNvPr>
          <p:cNvSpPr/>
          <p:nvPr/>
        </p:nvSpPr>
        <p:spPr bwMode="auto">
          <a:xfrm>
            <a:off x="4146904" y="2025453"/>
            <a:ext cx="484632" cy="1124518"/>
          </a:xfrm>
          <a:prstGeom prst="upDown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文本框 10">
            <a:extLst>
              <a:ext uri="{FF2B5EF4-FFF2-40B4-BE49-F238E27FC236}">
                <a16:creationId xmlns:a16="http://schemas.microsoft.com/office/drawing/2014/main" id="{54F22E61-6CA7-4462-852A-B2CA0F922B79}"/>
              </a:ext>
            </a:extLst>
          </p:cNvPr>
          <p:cNvSpPr txBox="1"/>
          <p:nvPr/>
        </p:nvSpPr>
        <p:spPr>
          <a:xfrm>
            <a:off x="1203403" y="4222368"/>
            <a:ext cx="803425" cy="461665"/>
          </a:xfrm>
          <a:prstGeom prst="rect">
            <a:avLst/>
          </a:prstGeom>
          <a:noFill/>
        </p:spPr>
        <p:txBody>
          <a:bodyPr wrap="none" rtlCol="0">
            <a:spAutoFit/>
          </a:bodyPr>
          <a:lstStyle/>
          <a:p>
            <a:r>
              <a:rPr lang="zh-CN" altLang="en-US" sz="2400" b="1" dirty="0">
                <a:solidFill>
                  <a:srgbClr val="7030A0"/>
                </a:solidFill>
                <a:effectLst>
                  <a:outerShdw blurRad="38100" dist="38100" dir="2700000" algn="tl">
                    <a:srgbClr val="000000">
                      <a:alpha val="43137"/>
                    </a:srgbClr>
                  </a:outerShdw>
                </a:effectLst>
              </a:rPr>
              <a:t>客厅</a:t>
            </a:r>
          </a:p>
        </p:txBody>
      </p:sp>
      <p:sp>
        <p:nvSpPr>
          <p:cNvPr id="95" name="文本框 94">
            <a:extLst>
              <a:ext uri="{FF2B5EF4-FFF2-40B4-BE49-F238E27FC236}">
                <a16:creationId xmlns:a16="http://schemas.microsoft.com/office/drawing/2014/main" id="{8B2349EB-7377-4E81-95E2-6AE236E84F52}"/>
              </a:ext>
            </a:extLst>
          </p:cNvPr>
          <p:cNvSpPr txBox="1"/>
          <p:nvPr/>
        </p:nvSpPr>
        <p:spPr>
          <a:xfrm>
            <a:off x="3986815" y="4245757"/>
            <a:ext cx="803425" cy="461665"/>
          </a:xfrm>
          <a:prstGeom prst="rect">
            <a:avLst/>
          </a:prstGeom>
          <a:noFill/>
        </p:spPr>
        <p:txBody>
          <a:bodyPr wrap="none" rtlCol="0">
            <a:spAutoFit/>
          </a:bodyPr>
          <a:lstStyle/>
          <a:p>
            <a:r>
              <a:rPr lang="zh-CN" altLang="en-US" sz="2400" b="1" dirty="0">
                <a:solidFill>
                  <a:srgbClr val="7030A0"/>
                </a:solidFill>
                <a:effectLst>
                  <a:outerShdw blurRad="38100" dist="38100" dir="2700000" algn="tl">
                    <a:srgbClr val="000000">
                      <a:alpha val="43137"/>
                    </a:srgbClr>
                  </a:outerShdw>
                </a:effectLst>
              </a:rPr>
              <a:t>走廊</a:t>
            </a:r>
          </a:p>
        </p:txBody>
      </p:sp>
      <p:sp>
        <p:nvSpPr>
          <p:cNvPr id="96" name="文本框 95">
            <a:extLst>
              <a:ext uri="{FF2B5EF4-FFF2-40B4-BE49-F238E27FC236}">
                <a16:creationId xmlns:a16="http://schemas.microsoft.com/office/drawing/2014/main" id="{E524ADB0-9AFF-451E-B909-26E74E1FF016}"/>
              </a:ext>
            </a:extLst>
          </p:cNvPr>
          <p:cNvSpPr txBox="1"/>
          <p:nvPr/>
        </p:nvSpPr>
        <p:spPr>
          <a:xfrm>
            <a:off x="6752833" y="4222368"/>
            <a:ext cx="803425" cy="461665"/>
          </a:xfrm>
          <a:prstGeom prst="rect">
            <a:avLst/>
          </a:prstGeom>
          <a:noFill/>
        </p:spPr>
        <p:txBody>
          <a:bodyPr wrap="none" rtlCol="0">
            <a:spAutoFit/>
          </a:bodyPr>
          <a:lstStyle/>
          <a:p>
            <a:r>
              <a:rPr lang="zh-CN" altLang="en-US" sz="2400" b="1" dirty="0">
                <a:solidFill>
                  <a:srgbClr val="7030A0"/>
                </a:solidFill>
                <a:effectLst>
                  <a:outerShdw blurRad="38100" dist="38100" dir="2700000" algn="tl">
                    <a:srgbClr val="000000">
                      <a:alpha val="43137"/>
                    </a:srgbClr>
                  </a:outerShdw>
                </a:effectLst>
              </a:rPr>
              <a:t>浴室</a:t>
            </a:r>
          </a:p>
        </p:txBody>
      </p:sp>
      <p:sp>
        <p:nvSpPr>
          <p:cNvPr id="97" name="文本框 96">
            <a:extLst>
              <a:ext uri="{FF2B5EF4-FFF2-40B4-BE49-F238E27FC236}">
                <a16:creationId xmlns:a16="http://schemas.microsoft.com/office/drawing/2014/main" id="{28BA54D0-7BE8-460A-90A3-5600B7F3756D}"/>
              </a:ext>
            </a:extLst>
          </p:cNvPr>
          <p:cNvSpPr txBox="1"/>
          <p:nvPr/>
        </p:nvSpPr>
        <p:spPr>
          <a:xfrm>
            <a:off x="3995771" y="482668"/>
            <a:ext cx="803425" cy="461665"/>
          </a:xfrm>
          <a:prstGeom prst="rect">
            <a:avLst/>
          </a:prstGeom>
          <a:noFill/>
        </p:spPr>
        <p:txBody>
          <a:bodyPr wrap="none" rtlCol="0">
            <a:spAutoFit/>
          </a:bodyPr>
          <a:lstStyle/>
          <a:p>
            <a:r>
              <a:rPr lang="zh-CN" altLang="en-US" sz="2400" b="1" dirty="0">
                <a:solidFill>
                  <a:srgbClr val="7030A0"/>
                </a:solidFill>
                <a:effectLst>
                  <a:outerShdw blurRad="38100" dist="38100" dir="2700000" algn="tl">
                    <a:srgbClr val="000000">
                      <a:alpha val="43137"/>
                    </a:srgbClr>
                  </a:outerShdw>
                </a:effectLst>
              </a:rPr>
              <a:t>厨房</a:t>
            </a:r>
          </a:p>
        </p:txBody>
      </p:sp>
      <p:graphicFrame>
        <p:nvGraphicFramePr>
          <p:cNvPr id="86" name="表格 85">
            <a:extLst>
              <a:ext uri="{FF2B5EF4-FFF2-40B4-BE49-F238E27FC236}">
                <a16:creationId xmlns:a16="http://schemas.microsoft.com/office/drawing/2014/main" id="{F5B9D72B-F8FF-4570-9BF5-298582D82D19}"/>
              </a:ext>
            </a:extLst>
          </p:cNvPr>
          <p:cNvGraphicFramePr>
            <a:graphicFrameLocks noGrp="1"/>
          </p:cNvGraphicFramePr>
          <p:nvPr>
            <p:extLst>
              <p:ext uri="{D42A27DB-BD31-4B8C-83A1-F6EECF244321}">
                <p14:modId xmlns:p14="http://schemas.microsoft.com/office/powerpoint/2010/main" val="2256867044"/>
              </p:ext>
            </p:extLst>
          </p:nvPr>
        </p:nvGraphicFramePr>
        <p:xfrm>
          <a:off x="679446" y="739587"/>
          <a:ext cx="8013586" cy="3978475"/>
        </p:xfrm>
        <a:graphic>
          <a:graphicData uri="http://schemas.openxmlformats.org/drawingml/2006/table">
            <a:tbl>
              <a:tblPr firstRow="1" bandRow="1">
                <a:tableStyleId>{5C22544A-7EE6-4342-B048-85BDC9FD1C3A}</a:tableStyleId>
              </a:tblPr>
              <a:tblGrid>
                <a:gridCol w="842429">
                  <a:extLst>
                    <a:ext uri="{9D8B030D-6E8A-4147-A177-3AD203B41FA5}">
                      <a16:colId xmlns:a16="http://schemas.microsoft.com/office/drawing/2014/main" val="955199537"/>
                    </a:ext>
                  </a:extLst>
                </a:gridCol>
                <a:gridCol w="1237782">
                  <a:extLst>
                    <a:ext uri="{9D8B030D-6E8A-4147-A177-3AD203B41FA5}">
                      <a16:colId xmlns:a16="http://schemas.microsoft.com/office/drawing/2014/main" val="3476947551"/>
                    </a:ext>
                  </a:extLst>
                </a:gridCol>
                <a:gridCol w="1734319">
                  <a:extLst>
                    <a:ext uri="{9D8B030D-6E8A-4147-A177-3AD203B41FA5}">
                      <a16:colId xmlns:a16="http://schemas.microsoft.com/office/drawing/2014/main" val="4206106409"/>
                    </a:ext>
                  </a:extLst>
                </a:gridCol>
                <a:gridCol w="2103616">
                  <a:extLst>
                    <a:ext uri="{9D8B030D-6E8A-4147-A177-3AD203B41FA5}">
                      <a16:colId xmlns:a16="http://schemas.microsoft.com/office/drawing/2014/main" val="2138966056"/>
                    </a:ext>
                  </a:extLst>
                </a:gridCol>
                <a:gridCol w="2095440">
                  <a:extLst>
                    <a:ext uri="{9D8B030D-6E8A-4147-A177-3AD203B41FA5}">
                      <a16:colId xmlns:a16="http://schemas.microsoft.com/office/drawing/2014/main" val="6547207"/>
                    </a:ext>
                  </a:extLst>
                </a:gridCol>
              </a:tblGrid>
              <a:tr h="442335">
                <a:tc>
                  <a:txBody>
                    <a:bodyPr/>
                    <a:lstStyle/>
                    <a:p>
                      <a:pPr algn="ctr"/>
                      <a:r>
                        <a:rPr lang="zh-CN" altLang="en-US" sz="1800" b="1" dirty="0">
                          <a:effectLst>
                            <a:outerShdw blurRad="38100" dist="38100" dir="2700000" algn="tl">
                              <a:srgbClr val="000000">
                                <a:alpha val="43137"/>
                              </a:srgbClr>
                            </a:outerShdw>
                          </a:effectLst>
                        </a:rPr>
                        <a:t>场景</a:t>
                      </a:r>
                    </a:p>
                  </a:txBody>
                  <a:tcPr marL="122013" marR="122013" marT="61006" marB="61006" anchor="ctr">
                    <a:solidFill>
                      <a:srgbClr val="7030A0"/>
                    </a:solidFill>
                  </a:tcPr>
                </a:tc>
                <a:tc>
                  <a:txBody>
                    <a:bodyPr/>
                    <a:lstStyle/>
                    <a:p>
                      <a:pPr algn="ctr"/>
                      <a:r>
                        <a:rPr lang="zh-CN" altLang="en-US" sz="1800" b="1" dirty="0">
                          <a:effectLst>
                            <a:outerShdw blurRad="38100" dist="38100" dir="2700000" algn="tl">
                              <a:srgbClr val="000000">
                                <a:alpha val="43137"/>
                              </a:srgbClr>
                            </a:outerShdw>
                          </a:effectLst>
                        </a:rPr>
                        <a:t>交互对象</a:t>
                      </a:r>
                    </a:p>
                  </a:txBody>
                  <a:tcPr marL="122013" marR="122013" marT="61006" marB="61006" anchor="ctr">
                    <a:solidFill>
                      <a:srgbClr val="7030A0"/>
                    </a:solidFill>
                  </a:tcPr>
                </a:tc>
                <a:tc>
                  <a:txBody>
                    <a:bodyPr/>
                    <a:lstStyle/>
                    <a:p>
                      <a:pPr algn="ctr"/>
                      <a:r>
                        <a:rPr lang="zh-CN" altLang="en-US" sz="1800" b="1" dirty="0">
                          <a:effectLst>
                            <a:outerShdw blurRad="38100" dist="38100" dir="2700000" algn="tl">
                              <a:srgbClr val="000000">
                                <a:alpha val="43137"/>
                              </a:srgbClr>
                            </a:outerShdw>
                          </a:effectLst>
                        </a:rPr>
                        <a:t>交互方式</a:t>
                      </a:r>
                    </a:p>
                  </a:txBody>
                  <a:tcPr marL="122013" marR="122013" marT="61006" marB="61006" anchor="ctr">
                    <a:solidFill>
                      <a:srgbClr val="7030A0"/>
                    </a:solidFill>
                  </a:tcPr>
                </a:tc>
                <a:tc>
                  <a:txBody>
                    <a:bodyPr/>
                    <a:lstStyle/>
                    <a:p>
                      <a:pPr algn="ctr"/>
                      <a:r>
                        <a:rPr lang="zh-CN" altLang="en-US" sz="1800" b="1" dirty="0">
                          <a:effectLst>
                            <a:outerShdw blurRad="38100" dist="38100" dir="2700000" algn="tl">
                              <a:srgbClr val="000000">
                                <a:alpha val="43137"/>
                              </a:srgbClr>
                            </a:outerShdw>
                          </a:effectLst>
                        </a:rPr>
                        <a:t>家居控制模式</a:t>
                      </a:r>
                    </a:p>
                  </a:txBody>
                  <a:tcPr marL="122013" marR="122013" marT="61006" marB="61006" anchor="ctr">
                    <a:solidFill>
                      <a:srgbClr val="7030A0"/>
                    </a:solidFill>
                  </a:tcPr>
                </a:tc>
                <a:tc>
                  <a:txBody>
                    <a:bodyPr/>
                    <a:lstStyle/>
                    <a:p>
                      <a:pPr algn="ctr"/>
                      <a:r>
                        <a:rPr lang="zh-CN" altLang="en-US" sz="1800" b="1" dirty="0">
                          <a:effectLst>
                            <a:outerShdw blurRad="38100" dist="38100" dir="2700000" algn="tl">
                              <a:srgbClr val="000000">
                                <a:alpha val="43137"/>
                              </a:srgbClr>
                            </a:outerShdw>
                          </a:effectLst>
                        </a:rPr>
                        <a:t>惊悚鬼屋模式</a:t>
                      </a:r>
                    </a:p>
                  </a:txBody>
                  <a:tcPr marL="122013" marR="122013" marT="61006" marB="61006" anchor="ctr">
                    <a:solidFill>
                      <a:srgbClr val="7030A0"/>
                    </a:solidFill>
                  </a:tcPr>
                </a:tc>
                <a:extLst>
                  <a:ext uri="{0D108BD9-81ED-4DB2-BD59-A6C34878D82A}">
                    <a16:rowId xmlns:a16="http://schemas.microsoft.com/office/drawing/2014/main" val="2458227663"/>
                  </a:ext>
                </a:extLst>
              </a:tr>
              <a:tr h="636376">
                <a:tc>
                  <a:txBody>
                    <a:bodyPr/>
                    <a:lstStyle/>
                    <a:p>
                      <a:pPr algn="ctr"/>
                      <a:r>
                        <a:rPr lang="zh-CN" altLang="en-US" sz="2000" b="1" dirty="0">
                          <a:solidFill>
                            <a:srgbClr val="7030A0"/>
                          </a:solidFill>
                          <a:effectLst>
                            <a:outerShdw blurRad="38100" dist="38100" dir="2700000" algn="tl">
                              <a:srgbClr val="000000">
                                <a:alpha val="43137"/>
                              </a:srgbClr>
                            </a:outerShdw>
                          </a:effectLst>
                        </a:rPr>
                        <a:t>客厅</a:t>
                      </a:r>
                    </a:p>
                  </a:txBody>
                  <a:tcPr marL="122013" marR="122013" marT="61006" marB="61006" anchor="ctr">
                    <a:solidFill>
                      <a:srgbClr val="C59EE2"/>
                    </a:solidFill>
                  </a:tcPr>
                </a:tc>
                <a:tc>
                  <a:txBody>
                    <a:bodyPr/>
                    <a:lstStyle/>
                    <a:p>
                      <a:pPr algn="ctr"/>
                      <a:r>
                        <a:rPr lang="zh-CN" altLang="en-US" sz="2000" b="1" dirty="0">
                          <a:solidFill>
                            <a:srgbClr val="7030A0"/>
                          </a:solidFill>
                          <a:effectLst>
                            <a:outerShdw blurRad="38100" dist="38100" dir="2700000" algn="tl">
                              <a:srgbClr val="000000">
                                <a:alpha val="43137"/>
                              </a:srgbClr>
                            </a:outerShdw>
                          </a:effectLst>
                        </a:rPr>
                        <a:t>电视</a:t>
                      </a: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手抓电源线，插入插座打开电视</a:t>
                      </a:r>
                      <a:endParaRPr lang="zh-CN" altLang="en-US" sz="1600" dirty="0">
                        <a:solidFill>
                          <a:schemeClr val="tx1"/>
                        </a:solidFill>
                        <a:effectLst/>
                      </a:endParaRPr>
                    </a:p>
                  </a:txBody>
                  <a:tcPr marL="122013" marR="122013" marT="61006" marB="61006" anchor="ctr">
                    <a:solidFill>
                      <a:srgbClr val="C59EE2"/>
                    </a:solidFill>
                  </a:tcPr>
                </a:tc>
                <a:tc>
                  <a:txBody>
                    <a:bodyPr/>
                    <a:lstStyle/>
                    <a:p>
                      <a:pPr>
                        <a:lnSpc>
                          <a:spcPct val="150000"/>
                        </a:lnSpc>
                      </a:pPr>
                      <a:r>
                        <a:rPr lang="zh-CN" altLang="en-US" sz="1600" b="1" dirty="0">
                          <a:solidFill>
                            <a:schemeClr val="tx1"/>
                          </a:solidFill>
                          <a:effectLst/>
                          <a:latin typeface="+mn-ea"/>
                        </a:rPr>
                        <a:t>播放片段，手接触插座弹出触电警告</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rgbClr val="C00000"/>
                          </a:solidFill>
                          <a:effectLst/>
                          <a:latin typeface="+mn-ea"/>
                        </a:rPr>
                        <a:t>播放鬼屋版片段</a:t>
                      </a:r>
                      <a:endParaRPr lang="zh-CN" altLang="en-US" sz="1600" dirty="0">
                        <a:effectLst/>
                      </a:endParaRPr>
                    </a:p>
                  </a:txBody>
                  <a:tcPr marL="122013" marR="122013" marT="61006" marB="61006" anchor="ctr">
                    <a:solidFill>
                      <a:srgbClr val="C59EE2"/>
                    </a:solidFill>
                  </a:tcPr>
                </a:tc>
                <a:extLst>
                  <a:ext uri="{0D108BD9-81ED-4DB2-BD59-A6C34878D82A}">
                    <a16:rowId xmlns:a16="http://schemas.microsoft.com/office/drawing/2014/main" val="1752512451"/>
                  </a:ext>
                </a:extLst>
              </a:tr>
              <a:tr h="477972">
                <a:tc>
                  <a:txBody>
                    <a:bodyPr/>
                    <a:lstStyle/>
                    <a:p>
                      <a:pPr algn="ctr"/>
                      <a:r>
                        <a:rPr lang="zh-CN" altLang="en-US" sz="2000" b="1" dirty="0">
                          <a:solidFill>
                            <a:srgbClr val="7030A0"/>
                          </a:solidFill>
                          <a:effectLst>
                            <a:outerShdw blurRad="38100" dist="38100" dir="2700000" algn="tl">
                              <a:srgbClr val="000000">
                                <a:alpha val="43137"/>
                              </a:srgbClr>
                            </a:outerShdw>
                          </a:effectLst>
                        </a:rPr>
                        <a:t>浴室</a:t>
                      </a:r>
                    </a:p>
                  </a:txBody>
                  <a:tcPr marL="122013" marR="122013" marT="61006" marB="61006" anchor="ctr">
                    <a:solidFill>
                      <a:srgbClr val="C59EE2"/>
                    </a:solidFill>
                  </a:tcPr>
                </a:tc>
                <a:tc>
                  <a:txBody>
                    <a:bodyPr/>
                    <a:lstStyle/>
                    <a:p>
                      <a:pPr algn="ctr"/>
                      <a:r>
                        <a:rPr lang="zh-CN" altLang="en-US" sz="2000" b="1" dirty="0">
                          <a:solidFill>
                            <a:srgbClr val="7030A0"/>
                          </a:solidFill>
                          <a:effectLst>
                            <a:outerShdw blurRad="38100" dist="38100" dir="2700000" algn="tl">
                              <a:srgbClr val="000000">
                                <a:alpha val="43137"/>
                              </a:srgbClr>
                            </a:outerShdw>
                          </a:effectLst>
                        </a:rPr>
                        <a:t>浴缸</a:t>
                      </a: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手按开关注水或排水</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注水过程中冒出气泡</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rgbClr val="C00000"/>
                          </a:solidFill>
                          <a:effectLst/>
                          <a:latin typeface="+mn-ea"/>
                        </a:rPr>
                        <a:t>注水过程中冒出毒雾</a:t>
                      </a:r>
                      <a:endParaRPr lang="zh-CN" altLang="en-US" sz="1600" dirty="0">
                        <a:effectLst/>
                      </a:endParaRPr>
                    </a:p>
                  </a:txBody>
                  <a:tcPr marL="122013" marR="122013" marT="61006" marB="61006" anchor="ctr">
                    <a:solidFill>
                      <a:srgbClr val="C59EE2"/>
                    </a:solidFill>
                  </a:tcPr>
                </a:tc>
                <a:extLst>
                  <a:ext uri="{0D108BD9-81ED-4DB2-BD59-A6C34878D82A}">
                    <a16:rowId xmlns:a16="http://schemas.microsoft.com/office/drawing/2014/main" val="1605140761"/>
                  </a:ext>
                </a:extLst>
              </a:tr>
              <a:tr h="477972">
                <a:tc rowSpan="3">
                  <a:txBody>
                    <a:bodyPr/>
                    <a:lstStyle/>
                    <a:p>
                      <a:pPr algn="ctr"/>
                      <a:r>
                        <a:rPr lang="zh-CN" altLang="en-US" sz="2000" b="1" dirty="0">
                          <a:solidFill>
                            <a:srgbClr val="7030A0"/>
                          </a:solidFill>
                          <a:effectLst>
                            <a:outerShdw blurRad="38100" dist="38100" dir="2700000" algn="tl">
                              <a:srgbClr val="000000">
                                <a:alpha val="43137"/>
                              </a:srgbClr>
                            </a:outerShdw>
                          </a:effectLst>
                        </a:rPr>
                        <a:t>厨房</a:t>
                      </a:r>
                    </a:p>
                  </a:txBody>
                  <a:tcPr marL="122013" marR="122013" marT="61006" marB="61006" anchor="ctr">
                    <a:solidFill>
                      <a:srgbClr val="C59EE2"/>
                    </a:solidFill>
                  </a:tcPr>
                </a:tc>
                <a:tc>
                  <a:txBody>
                    <a:bodyPr/>
                    <a:lstStyle/>
                    <a:p>
                      <a:pPr algn="ctr"/>
                      <a:r>
                        <a:rPr lang="zh-CN" altLang="en-US" sz="2000" b="1" dirty="0">
                          <a:solidFill>
                            <a:srgbClr val="7030A0"/>
                          </a:solidFill>
                          <a:effectLst>
                            <a:outerShdw blurRad="38100" dist="38100" dir="2700000" algn="tl">
                              <a:srgbClr val="000000">
                                <a:alpha val="43137"/>
                              </a:srgbClr>
                            </a:outerShdw>
                          </a:effectLst>
                        </a:rPr>
                        <a:t>顶灯</a:t>
                      </a: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连续拍掌两次开关灯光</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打开灯光</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rgbClr val="C00000"/>
                          </a:solidFill>
                          <a:effectLst/>
                          <a:latin typeface="+mn-ea"/>
                        </a:rPr>
                        <a:t>打开绿色灯光，冒出鬼火</a:t>
                      </a:r>
                      <a:endParaRPr lang="zh-CN" altLang="en-US" sz="1600" dirty="0">
                        <a:effectLst/>
                      </a:endParaRPr>
                    </a:p>
                  </a:txBody>
                  <a:tcPr marL="122013" marR="122013" marT="61006" marB="61006" anchor="ctr">
                    <a:solidFill>
                      <a:srgbClr val="C59EE2"/>
                    </a:solidFill>
                  </a:tcPr>
                </a:tc>
                <a:extLst>
                  <a:ext uri="{0D108BD9-81ED-4DB2-BD59-A6C34878D82A}">
                    <a16:rowId xmlns:a16="http://schemas.microsoft.com/office/drawing/2014/main" val="3960663509"/>
                  </a:ext>
                </a:extLst>
              </a:tr>
              <a:tr h="477972">
                <a:tc vMerge="1">
                  <a:txBody>
                    <a:bodyPr/>
                    <a:lstStyle/>
                    <a:p>
                      <a:endParaRPr lang="zh-CN" altLang="en-US"/>
                    </a:p>
                  </a:txBody>
                  <a:tcPr/>
                </a:tc>
                <a:tc>
                  <a:txBody>
                    <a:bodyPr/>
                    <a:lstStyle/>
                    <a:p>
                      <a:pPr algn="ctr"/>
                      <a:r>
                        <a:rPr lang="zh-CN" altLang="en-US" sz="2000" b="1" dirty="0">
                          <a:solidFill>
                            <a:srgbClr val="7030A0"/>
                          </a:solidFill>
                          <a:effectLst>
                            <a:outerShdw blurRad="38100" dist="38100" dir="2700000" algn="tl">
                              <a:srgbClr val="000000">
                                <a:alpha val="43137"/>
                              </a:srgbClr>
                            </a:outerShdw>
                          </a:effectLst>
                        </a:rPr>
                        <a:t>炉灶</a:t>
                      </a: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手按开关点火或熄火</a:t>
                      </a:r>
                      <a:endParaRPr lang="zh-CN" altLang="en-US" sz="1600" dirty="0">
                        <a:solidFill>
                          <a:schemeClr val="tx1"/>
                        </a:solidFill>
                        <a:effectLst/>
                      </a:endParaRPr>
                    </a:p>
                  </a:txBody>
                  <a:tcPr marL="122013" marR="122013" marT="61006" marB="61006" anchor="ctr">
                    <a:solidFill>
                      <a:srgbClr val="C59EE2"/>
                    </a:solidFill>
                  </a:tcPr>
                </a:tc>
                <a:tc>
                  <a:txBody>
                    <a:bodyPr/>
                    <a:lstStyle/>
                    <a:p>
                      <a:pPr algn="l"/>
                      <a:r>
                        <a:rPr lang="zh-CN" altLang="en-US" sz="1600" b="1" dirty="0">
                          <a:solidFill>
                            <a:schemeClr val="tx1"/>
                          </a:solidFill>
                          <a:effectLst/>
                          <a:latin typeface="+mn-ea"/>
                        </a:rPr>
                        <a:t>点燃对应炉火</a:t>
                      </a:r>
                      <a:endParaRPr lang="zh-CN" altLang="en-US" sz="1600" dirty="0">
                        <a:solidFill>
                          <a:schemeClr val="tx1"/>
                        </a:solidFill>
                        <a:effectLst/>
                      </a:endParaRPr>
                    </a:p>
                  </a:txBody>
                  <a:tcPr marL="122013" marR="122013" marT="61006" marB="61006"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C00000"/>
                          </a:solidFill>
                          <a:effectLst/>
                          <a:latin typeface="+mn-ea"/>
                        </a:rPr>
                        <a:t>点燃对应炉火，开灯下炉火变蓝</a:t>
                      </a:r>
                    </a:p>
                  </a:txBody>
                  <a:tcPr marL="122013" marR="122013" marT="61006" marB="61006" anchor="ctr">
                    <a:solidFill>
                      <a:srgbClr val="C59EE2"/>
                    </a:solidFill>
                  </a:tcPr>
                </a:tc>
                <a:extLst>
                  <a:ext uri="{0D108BD9-81ED-4DB2-BD59-A6C34878D82A}">
                    <a16:rowId xmlns:a16="http://schemas.microsoft.com/office/drawing/2014/main" val="1737056375"/>
                  </a:ext>
                </a:extLst>
              </a:tr>
              <a:tr h="624329">
                <a:tc vMerge="1">
                  <a:txBody>
                    <a:bodyPr/>
                    <a:lstStyle/>
                    <a:p>
                      <a:endParaRPr lang="zh-CN" altLang="en-US"/>
                    </a:p>
                  </a:txBody>
                  <a:tcPr/>
                </a:tc>
                <a:tc>
                  <a:txBody>
                    <a:bodyPr/>
                    <a:lstStyle/>
                    <a:p>
                      <a:pPr algn="ctr"/>
                      <a:r>
                        <a:rPr lang="zh-CN" altLang="en-US" sz="2000" b="1" dirty="0">
                          <a:solidFill>
                            <a:srgbClr val="7030A0"/>
                          </a:solidFill>
                          <a:effectLst>
                            <a:outerShdw blurRad="38100" dist="38100" dir="2700000" algn="tl">
                              <a:srgbClr val="000000">
                                <a:alpha val="43137"/>
                              </a:srgbClr>
                            </a:outerShdw>
                          </a:effectLst>
                        </a:rPr>
                        <a:t>冰箱</a:t>
                      </a:r>
                    </a:p>
                  </a:txBody>
                  <a:tcPr marL="122013" marR="122013" marT="61006" marB="61006"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effectLst/>
                          <a:latin typeface="+mn-ea"/>
                        </a:rPr>
                        <a:t>手拉门把手拉开或合上冰箱门</a:t>
                      </a:r>
                      <a:endParaRPr lang="en-US" altLang="zh-CN" sz="1600" b="1" dirty="0">
                        <a:solidFill>
                          <a:schemeClr val="tx1"/>
                        </a:solidFill>
                        <a:effectLst/>
                        <a:latin typeface="+mn-ea"/>
                      </a:endParaRPr>
                    </a:p>
                  </a:txBody>
                  <a:tcPr marL="122013" marR="122013" marT="61006" marB="61006"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effectLst/>
                          <a:latin typeface="+mn-ea"/>
                        </a:rPr>
                        <a:t>拉开冰箱门，下门全开弹出食物底柜</a:t>
                      </a:r>
                      <a:endParaRPr lang="en-US" altLang="zh-CN" sz="1600" b="1" dirty="0">
                        <a:solidFill>
                          <a:schemeClr val="tx1"/>
                        </a:solidFill>
                        <a:effectLst/>
                        <a:latin typeface="+mn-ea"/>
                      </a:endParaRPr>
                    </a:p>
                  </a:txBody>
                  <a:tcPr marL="122013" marR="122013" marT="61006" marB="61006" anchor="ctr">
                    <a:solidFill>
                      <a:srgbClr val="C59EE2"/>
                    </a:solidFill>
                  </a:tcPr>
                </a:tc>
                <a:tc>
                  <a:txBody>
                    <a:bodyPr/>
                    <a:lstStyle/>
                    <a:p>
                      <a:pPr>
                        <a:lnSpc>
                          <a:spcPct val="150000"/>
                        </a:lnSpc>
                      </a:pPr>
                      <a:r>
                        <a:rPr lang="zh-CN" altLang="en-US" sz="1600" b="1" dirty="0">
                          <a:solidFill>
                            <a:srgbClr val="C00000"/>
                          </a:solidFill>
                          <a:effectLst/>
                          <a:latin typeface="+mn-ea"/>
                        </a:rPr>
                        <a:t>拉开冰箱门，下门全开弹出骷髅头底柜</a:t>
                      </a:r>
                      <a:endParaRPr lang="en-US" altLang="zh-CN" sz="1600" b="1" dirty="0">
                        <a:solidFill>
                          <a:srgbClr val="C00000"/>
                        </a:solidFill>
                        <a:effectLst/>
                        <a:latin typeface="+mn-ea"/>
                      </a:endParaRPr>
                    </a:p>
                  </a:txBody>
                  <a:tcPr marL="122013" marR="122013" marT="61006" marB="61006" anchor="ctr">
                    <a:solidFill>
                      <a:srgbClr val="C59EE2"/>
                    </a:solidFill>
                  </a:tcPr>
                </a:tc>
                <a:extLst>
                  <a:ext uri="{0D108BD9-81ED-4DB2-BD59-A6C34878D82A}">
                    <a16:rowId xmlns:a16="http://schemas.microsoft.com/office/drawing/2014/main" val="1720727091"/>
                  </a:ext>
                </a:extLst>
              </a:tr>
            </a:tbl>
          </a:graphicData>
        </a:graphic>
      </p:graphicFrame>
    </p:spTree>
    <p:custDataLst>
      <p:tags r:id="rId1"/>
    </p:custDataLst>
    <p:extLst>
      <p:ext uri="{BB962C8B-B14F-4D97-AF65-F5344CB8AC3E}">
        <p14:creationId xmlns:p14="http://schemas.microsoft.com/office/powerpoint/2010/main" val="283365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par>
                          <p:cTn id="18" fill="hold">
                            <p:stCondLst>
                              <p:cond delay="2000"/>
                            </p:stCondLst>
                            <p:childTnLst>
                              <p:par>
                                <p:cTn id="19" presetID="10" presetClass="entr" presetSubtype="0" fill="hold" nodeType="afterEffect">
                                  <p:stCondLst>
                                    <p:cond delay="50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par>
                          <p:cTn id="33" fill="hold">
                            <p:stCondLst>
                              <p:cond delay="500"/>
                            </p:stCondLst>
                            <p:childTnLst>
                              <p:par>
                                <p:cTn id="34" presetID="14" presetClass="entr" presetSubtype="5" fill="hold" grpId="0" nodeType="after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randombar(vertical)">
                                      <p:cBhvr>
                                        <p:cTn id="36" dur="500"/>
                                        <p:tgtEl>
                                          <p:spTgt spid="4"/>
                                        </p:tgtEl>
                                      </p:cBhvr>
                                    </p:animEffect>
                                  </p:childTnLst>
                                </p:cTn>
                              </p:par>
                              <p:par>
                                <p:cTn id="37" presetID="14" presetClass="entr" presetSubtype="5" fill="hold" grpId="0" nodeType="withEffect">
                                  <p:stCondLst>
                                    <p:cond delay="500"/>
                                  </p:stCondLst>
                                  <p:childTnLst>
                                    <p:set>
                                      <p:cBhvr>
                                        <p:cTn id="38" dur="1" fill="hold">
                                          <p:stCondLst>
                                            <p:cond delay="0"/>
                                          </p:stCondLst>
                                        </p:cTn>
                                        <p:tgtEl>
                                          <p:spTgt spid="94"/>
                                        </p:tgtEl>
                                        <p:attrNameLst>
                                          <p:attrName>style.visibility</p:attrName>
                                        </p:attrNameLst>
                                      </p:cBhvr>
                                      <p:to>
                                        <p:strVal val="visible"/>
                                      </p:to>
                                    </p:set>
                                    <p:animEffect transition="in" filter="randombar(vertical)">
                                      <p:cBhvr>
                                        <p:cTn id="39" dur="500"/>
                                        <p:tgtEl>
                                          <p:spTgt spid="94"/>
                                        </p:tgtEl>
                                      </p:cBhvr>
                                    </p:animEffect>
                                  </p:childTnLst>
                                </p:cTn>
                              </p:par>
                              <p:par>
                                <p:cTn id="40" presetID="14" presetClass="entr" presetSubtype="10" fill="hold" grpId="0"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90"/>
                                        </p:tgtEl>
                                      </p:cBhvr>
                                    </p:animEffect>
                                    <p:set>
                                      <p:cBhvr>
                                        <p:cTn id="47" dur="1" fill="hold">
                                          <p:stCondLst>
                                            <p:cond delay="499"/>
                                          </p:stCondLst>
                                        </p:cTn>
                                        <p:tgtEl>
                                          <p:spTgt spid="9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92"/>
                                        </p:tgtEl>
                                      </p:cBhvr>
                                    </p:animEffect>
                                    <p:set>
                                      <p:cBhvr>
                                        <p:cTn id="53" dur="1" fill="hold">
                                          <p:stCondLst>
                                            <p:cond delay="499"/>
                                          </p:stCondLst>
                                        </p:cTn>
                                        <p:tgtEl>
                                          <p:spTgt spid="9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96"/>
                                        </p:tgtEl>
                                      </p:cBhvr>
                                    </p:animEffect>
                                    <p:set>
                                      <p:cBhvr>
                                        <p:cTn id="56" dur="1" fill="hold">
                                          <p:stCondLst>
                                            <p:cond delay="499"/>
                                          </p:stCondLst>
                                        </p:cTn>
                                        <p:tgtEl>
                                          <p:spTgt spid="9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93"/>
                                        </p:tgtEl>
                                      </p:cBhvr>
                                    </p:animEffect>
                                    <p:set>
                                      <p:cBhvr>
                                        <p:cTn id="59" dur="1" fill="hold">
                                          <p:stCondLst>
                                            <p:cond delay="499"/>
                                          </p:stCondLst>
                                        </p:cTn>
                                        <p:tgtEl>
                                          <p:spTgt spid="9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97"/>
                                        </p:tgtEl>
                                      </p:cBhvr>
                                    </p:animEffect>
                                    <p:set>
                                      <p:cBhvr>
                                        <p:cTn id="62" dur="1" fill="hold">
                                          <p:stCondLst>
                                            <p:cond delay="499"/>
                                          </p:stCondLst>
                                        </p:cTn>
                                        <p:tgtEl>
                                          <p:spTgt spid="9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91"/>
                                        </p:tgtEl>
                                      </p:cBhvr>
                                    </p:animEffect>
                                    <p:set>
                                      <p:cBhvr>
                                        <p:cTn id="65" dur="1" fill="hold">
                                          <p:stCondLst>
                                            <p:cond delay="499"/>
                                          </p:stCondLst>
                                        </p:cTn>
                                        <p:tgtEl>
                                          <p:spTgt spid="9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95"/>
                                        </p:tgtEl>
                                      </p:cBhvr>
                                    </p:animEffect>
                                    <p:set>
                                      <p:cBhvr>
                                        <p:cTn id="68" dur="1" fill="hold">
                                          <p:stCondLst>
                                            <p:cond delay="499"/>
                                          </p:stCondLst>
                                        </p:cTn>
                                        <p:tgtEl>
                                          <p:spTgt spid="95"/>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94"/>
                                        </p:tgtEl>
                                      </p:cBhvr>
                                    </p:animEffect>
                                    <p:set>
                                      <p:cBhvr>
                                        <p:cTn id="74" dur="1" fill="hold">
                                          <p:stCondLst>
                                            <p:cond delay="499"/>
                                          </p:stCondLst>
                                        </p:cTn>
                                        <p:tgtEl>
                                          <p:spTgt spid="9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up)">
                                      <p:cBhvr>
                                        <p:cTn id="8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4" grpId="0" animBg="1"/>
      <p:bldP spid="94" grpId="1" animBg="1"/>
      <p:bldP spid="9" grpId="0" animBg="1"/>
      <p:bldP spid="9" grpId="1" animBg="1"/>
      <p:bldP spid="11" grpId="0"/>
      <p:bldP spid="11" grpId="1"/>
      <p:bldP spid="95" grpId="0"/>
      <p:bldP spid="95" grpId="1"/>
      <p:bldP spid="96" grpId="0"/>
      <p:bldP spid="96" grpId="1"/>
      <p:bldP spid="97" grpId="0"/>
      <p:bldP spid="9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4" y="929751"/>
            <a:ext cx="1193162"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b="1" dirty="0">
                <a:solidFill>
                  <a:schemeClr val="bg1"/>
                </a:solidFill>
              </a:rPr>
              <a:t>MVC</a:t>
            </a:r>
            <a:r>
              <a:rPr lang="zh-CN" altLang="en-US" b="1" dirty="0">
                <a:solidFill>
                  <a:schemeClr val="bg1"/>
                </a:solidFill>
              </a:rPr>
              <a:t>框架</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pic>
        <p:nvPicPr>
          <p:cNvPr id="1028" name="Picture 4">
            <a:extLst>
              <a:ext uri="{FF2B5EF4-FFF2-40B4-BE49-F238E27FC236}">
                <a16:creationId xmlns:a16="http://schemas.microsoft.com/office/drawing/2014/main" id="{2CA9788E-7017-4962-A05A-C81AE81F1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772" y="1305946"/>
            <a:ext cx="6823098" cy="350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7247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wipe(up)">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39962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单例管理器</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46" name="文本框 45">
            <a:extLst>
              <a:ext uri="{FF2B5EF4-FFF2-40B4-BE49-F238E27FC236}">
                <a16:creationId xmlns:a16="http://schemas.microsoft.com/office/drawing/2014/main" id="{728C55EA-B96B-4F46-9CD3-11D0B6EBA66F}"/>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zh-CN" altLang="en-US" b="1" dirty="0">
                <a:solidFill>
                  <a:srgbClr val="7030A0"/>
                </a:solidFill>
              </a:rPr>
              <a:t>全局可访问的单例类，对外部提供统一的、通用的函数接口。</a:t>
            </a:r>
            <a:endParaRPr lang="en-US" altLang="zh-CN" b="1" dirty="0">
              <a:solidFill>
                <a:srgbClr val="7030A0"/>
              </a:solidFill>
            </a:endParaRPr>
          </a:p>
          <a:p>
            <a:pPr>
              <a:lnSpc>
                <a:spcPct val="150000"/>
              </a:lnSpc>
            </a:pPr>
            <a:r>
              <a:rPr lang="zh-CN" altLang="en-US" b="1" dirty="0">
                <a:solidFill>
                  <a:srgbClr val="7030A0"/>
                </a:solidFill>
              </a:rPr>
              <a:t>例如：资源管理、界面管理、场景管理和声音管理，等等。</a:t>
            </a:r>
          </a:p>
        </p:txBody>
      </p:sp>
      <p:graphicFrame>
        <p:nvGraphicFramePr>
          <p:cNvPr id="3" name="表格 2">
            <a:extLst>
              <a:ext uri="{FF2B5EF4-FFF2-40B4-BE49-F238E27FC236}">
                <a16:creationId xmlns:a16="http://schemas.microsoft.com/office/drawing/2014/main" id="{532AA2EC-431A-4B0A-B3C1-16650F2C8F2F}"/>
              </a:ext>
            </a:extLst>
          </p:cNvPr>
          <p:cNvGraphicFramePr>
            <a:graphicFrameLocks noGrp="1"/>
          </p:cNvGraphicFramePr>
          <p:nvPr>
            <p:extLst>
              <p:ext uri="{D42A27DB-BD31-4B8C-83A1-F6EECF244321}">
                <p14:modId xmlns:p14="http://schemas.microsoft.com/office/powerpoint/2010/main" val="2399755950"/>
              </p:ext>
            </p:extLst>
          </p:nvPr>
        </p:nvGraphicFramePr>
        <p:xfrm>
          <a:off x="375372" y="901756"/>
          <a:ext cx="8218211" cy="3766476"/>
        </p:xfrm>
        <a:graphic>
          <a:graphicData uri="http://schemas.openxmlformats.org/drawingml/2006/table">
            <a:tbl>
              <a:tblPr firstCol="1" bandRow="1">
                <a:tableStyleId>{5C22544A-7EE6-4342-B048-85BDC9FD1C3A}</a:tableStyleId>
              </a:tblPr>
              <a:tblGrid>
                <a:gridCol w="1828783">
                  <a:extLst>
                    <a:ext uri="{9D8B030D-6E8A-4147-A177-3AD203B41FA5}">
                      <a16:colId xmlns:a16="http://schemas.microsoft.com/office/drawing/2014/main" val="4292150716"/>
                    </a:ext>
                  </a:extLst>
                </a:gridCol>
                <a:gridCol w="6389428">
                  <a:extLst>
                    <a:ext uri="{9D8B030D-6E8A-4147-A177-3AD203B41FA5}">
                      <a16:colId xmlns:a16="http://schemas.microsoft.com/office/drawing/2014/main" val="3009685710"/>
                    </a:ext>
                  </a:extLst>
                </a:gridCol>
              </a:tblGrid>
              <a:tr h="366772">
                <a:tc>
                  <a:txBody>
                    <a:bodyPr/>
                    <a:lstStyle/>
                    <a:p>
                      <a:pPr indent="127000" algn="l">
                        <a:lnSpc>
                          <a:spcPct val="150000"/>
                        </a:lnSpc>
                        <a:spcAft>
                          <a:spcPts val="0"/>
                        </a:spcAft>
                      </a:pPr>
                      <a:r>
                        <a:rPr lang="en-US" sz="1400" b="1" kern="100" dirty="0" err="1">
                          <a:effectLst/>
                        </a:rPr>
                        <a:t>CameraManager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摄像机管理器，控制摄像机位置转换。</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1729575390"/>
                  </a:ext>
                </a:extLst>
              </a:tr>
              <a:tr h="366772">
                <a:tc>
                  <a:txBody>
                    <a:bodyPr/>
                    <a:lstStyle/>
                    <a:p>
                      <a:pPr indent="127000" algn="l">
                        <a:lnSpc>
                          <a:spcPct val="150000"/>
                        </a:lnSpc>
                        <a:spcAft>
                          <a:spcPts val="0"/>
                        </a:spcAft>
                      </a:pPr>
                      <a:r>
                        <a:rPr lang="en-US" sz="1400" b="1" kern="100" dirty="0" err="1">
                          <a:effectLst/>
                        </a:rPr>
                        <a:t>CoroutineManager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协程管理器，提供调用协程的统一接口。</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2500156527"/>
                  </a:ext>
                </a:extLst>
              </a:tr>
              <a:tr h="366772">
                <a:tc>
                  <a:txBody>
                    <a:bodyPr/>
                    <a:lstStyle/>
                    <a:p>
                      <a:pPr indent="127000" algn="l">
                        <a:lnSpc>
                          <a:spcPct val="150000"/>
                        </a:lnSpc>
                        <a:spcAft>
                          <a:spcPts val="0"/>
                        </a:spcAft>
                      </a:pPr>
                      <a:r>
                        <a:rPr lang="en-US" sz="1400" b="1" kern="100" dirty="0" err="1">
                          <a:effectLst/>
                        </a:rPr>
                        <a:t>GlobalManager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全局配置管理器，配置系统参数和方法。</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2728662587"/>
                  </a:ext>
                </a:extLst>
              </a:tr>
              <a:tr h="366772">
                <a:tc>
                  <a:txBody>
                    <a:bodyPr/>
                    <a:lstStyle/>
                    <a:p>
                      <a:pPr indent="127000" algn="l">
                        <a:lnSpc>
                          <a:spcPct val="150000"/>
                        </a:lnSpc>
                        <a:spcAft>
                          <a:spcPts val="0"/>
                        </a:spcAft>
                      </a:pPr>
                      <a:r>
                        <a:rPr lang="en-US" sz="1400" b="1" kern="100" dirty="0" err="1">
                          <a:effectLst/>
                        </a:rPr>
                        <a:t>HandManager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手管理器，提供手模型的访问和更新推送。</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1915732501"/>
                  </a:ext>
                </a:extLst>
              </a:tr>
              <a:tr h="366772">
                <a:tc>
                  <a:txBody>
                    <a:bodyPr/>
                    <a:lstStyle/>
                    <a:p>
                      <a:pPr indent="127000" algn="l">
                        <a:lnSpc>
                          <a:spcPct val="150000"/>
                        </a:lnSpc>
                        <a:spcAft>
                          <a:spcPts val="0"/>
                        </a:spcAft>
                      </a:pPr>
                      <a:r>
                        <a:rPr lang="en-US" sz="1400" b="1" kern="100" dirty="0" err="1">
                          <a:effectLst/>
                        </a:rPr>
                        <a:t>LeapMotionManager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en-US" sz="1400" b="1" kern="100" dirty="0">
                          <a:effectLst/>
                        </a:rPr>
                        <a:t>Leap Motion</a:t>
                      </a:r>
                      <a:r>
                        <a:rPr lang="zh-CN" sz="1400" b="1" kern="100" dirty="0">
                          <a:effectLst/>
                        </a:rPr>
                        <a:t>管理器，提供</a:t>
                      </a:r>
                      <a:r>
                        <a:rPr lang="en-US" sz="1400" b="1" kern="100" dirty="0">
                          <a:effectLst/>
                        </a:rPr>
                        <a:t>Leap Motion</a:t>
                      </a:r>
                      <a:r>
                        <a:rPr lang="zh-CN" sz="1400" b="1" kern="100" dirty="0">
                          <a:effectLst/>
                        </a:rPr>
                        <a:t>各部分组件的访问方式。</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760742466"/>
                  </a:ext>
                </a:extLst>
              </a:tr>
              <a:tr h="366772">
                <a:tc>
                  <a:txBody>
                    <a:bodyPr/>
                    <a:lstStyle/>
                    <a:p>
                      <a:pPr indent="127000" algn="l">
                        <a:lnSpc>
                          <a:spcPct val="150000"/>
                        </a:lnSpc>
                        <a:spcAft>
                          <a:spcPts val="0"/>
                        </a:spcAft>
                      </a:pPr>
                      <a:r>
                        <a:rPr lang="en-US" sz="1400" b="1" kern="100" dirty="0" err="1">
                          <a:effectLst/>
                        </a:rPr>
                        <a:t>SoundManager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声音管理器，提供多种控制音频播放的方式。</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4231462785"/>
                  </a:ext>
                </a:extLst>
              </a:tr>
              <a:tr h="366772">
                <a:tc>
                  <a:txBody>
                    <a:bodyPr/>
                    <a:lstStyle/>
                    <a:p>
                      <a:pPr indent="127000" algn="l">
                        <a:lnSpc>
                          <a:spcPct val="150000"/>
                        </a:lnSpc>
                        <a:spcAft>
                          <a:spcPts val="0"/>
                        </a:spcAft>
                      </a:pPr>
                      <a:r>
                        <a:rPr lang="en-US" sz="1400" b="1" kern="100" dirty="0" err="1">
                          <a:effectLst/>
                        </a:rPr>
                        <a:t>UIManager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en-US" sz="1400" b="1" kern="100" dirty="0">
                          <a:effectLst/>
                        </a:rPr>
                        <a:t>UI</a:t>
                      </a:r>
                      <a:r>
                        <a:rPr lang="zh-CN" sz="1400" b="1" kern="100" dirty="0">
                          <a:effectLst/>
                        </a:rPr>
                        <a:t>管理器，管理用户界面的加载和关闭。</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784336800"/>
                  </a:ext>
                </a:extLst>
              </a:tr>
              <a:tr h="366772">
                <a:tc>
                  <a:txBody>
                    <a:bodyPr/>
                    <a:lstStyle/>
                    <a:p>
                      <a:pPr indent="127000" algn="l">
                        <a:lnSpc>
                          <a:spcPct val="150000"/>
                        </a:lnSpc>
                        <a:spcAft>
                          <a:spcPts val="0"/>
                        </a:spcAft>
                      </a:pPr>
                      <a:r>
                        <a:rPr lang="en-US" sz="1400" b="1" kern="100" dirty="0" err="1">
                          <a:effectLst/>
                        </a:rPr>
                        <a:t>EventManager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事件管理器，提供通用事件的注册、广播和撤回方法。</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940795582"/>
                  </a:ext>
                </a:extLst>
              </a:tr>
              <a:tr h="465528">
                <a:tc>
                  <a:txBody>
                    <a:bodyPr/>
                    <a:lstStyle/>
                    <a:p>
                      <a:pPr indent="127000" algn="l">
                        <a:lnSpc>
                          <a:spcPct val="150000"/>
                        </a:lnSpc>
                        <a:spcAft>
                          <a:spcPts val="0"/>
                        </a:spcAft>
                      </a:pPr>
                      <a:r>
                        <a:rPr lang="en-US" sz="1400" b="1" kern="100" dirty="0" err="1">
                          <a:effectLst/>
                        </a:rPr>
                        <a:t>ResourceManager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资源管理器，缓存资源，提供资源获取接口和资源加载的多种方法。</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3597063860"/>
                  </a:ext>
                </a:extLst>
              </a:tr>
              <a:tr h="366772">
                <a:tc>
                  <a:txBody>
                    <a:bodyPr/>
                    <a:lstStyle/>
                    <a:p>
                      <a:pPr indent="127000" algn="l">
                        <a:lnSpc>
                          <a:spcPct val="150000"/>
                        </a:lnSpc>
                        <a:spcAft>
                          <a:spcPts val="0"/>
                        </a:spcAft>
                      </a:pPr>
                      <a:r>
                        <a:rPr lang="en-US" sz="1400" b="1" kern="100" dirty="0" err="1">
                          <a:effectLst/>
                        </a:rPr>
                        <a:t>SceneManager</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7030A0"/>
                    </a:solidFill>
                  </a:tcPr>
                </a:tc>
                <a:tc>
                  <a:txBody>
                    <a:bodyPr/>
                    <a:lstStyle/>
                    <a:p>
                      <a:pPr indent="127000" algn="l">
                        <a:lnSpc>
                          <a:spcPct val="150000"/>
                        </a:lnSpc>
                        <a:spcAft>
                          <a:spcPts val="0"/>
                        </a:spcAft>
                      </a:pPr>
                      <a:r>
                        <a:rPr lang="zh-CN" sz="1400" b="1" kern="100" dirty="0">
                          <a:effectLst/>
                        </a:rPr>
                        <a:t>场景管理器，管理场景切换和方法回调。</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91" marR="39291" marT="0" marB="0" anchor="ctr">
                    <a:solidFill>
                      <a:srgbClr val="C59EE2"/>
                    </a:solidFill>
                  </a:tcPr>
                </a:tc>
                <a:extLst>
                  <a:ext uri="{0D108BD9-81ED-4DB2-BD59-A6C34878D82A}">
                    <a16:rowId xmlns:a16="http://schemas.microsoft.com/office/drawing/2014/main" val="2968648420"/>
                  </a:ext>
                </a:extLst>
              </a:tr>
            </a:tbl>
          </a:graphicData>
        </a:graphic>
      </p:graphicFrame>
    </p:spTree>
    <p:custDataLst>
      <p:tags r:id="rId1"/>
    </p:custDataLst>
    <p:extLst>
      <p:ext uri="{BB962C8B-B14F-4D97-AF65-F5344CB8AC3E}">
        <p14:creationId xmlns:p14="http://schemas.microsoft.com/office/powerpoint/2010/main" val="3912534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
                                            <p:txEl>
                                              <p:pRg st="0" end="0"/>
                                            </p:txEl>
                                          </p:spTgt>
                                        </p:tgtEl>
                                        <p:attrNameLst>
                                          <p:attrName>style.visibility</p:attrName>
                                        </p:attrNameLst>
                                      </p:cBhvr>
                                      <p:to>
                                        <p:strVal val="visible"/>
                                      </p:to>
                                    </p:set>
                                    <p:animEffect transition="in" filter="fade">
                                      <p:cBhvr>
                                        <p:cTn id="13" dur="500"/>
                                        <p:tgtEl>
                                          <p:spTgt spid="4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xEl>
                                              <p:pRg st="1" end="1"/>
                                            </p:txEl>
                                          </p:spTgt>
                                        </p:tgtEl>
                                        <p:attrNameLst>
                                          <p:attrName>style.visibility</p:attrName>
                                        </p:attrNameLst>
                                      </p:cBhvr>
                                      <p:to>
                                        <p:strVal val="visible"/>
                                      </p:to>
                                    </p:set>
                                    <p:animEffect transition="in" filter="fade">
                                      <p:cBhvr>
                                        <p:cTn id="16" dur="500"/>
                                        <p:tgtEl>
                                          <p:spTgt spid="4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123315"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镜头控制</a:t>
            </a:r>
          </a:p>
        </p:txBody>
      </p:sp>
      <p:sp>
        <p:nvSpPr>
          <p:cNvPr id="46" name="文本框 45">
            <a:extLst>
              <a:ext uri="{FF2B5EF4-FFF2-40B4-BE49-F238E27FC236}">
                <a16:creationId xmlns:a16="http://schemas.microsoft.com/office/drawing/2014/main" id="{728C55EA-B96B-4F46-9CD3-11D0B6EBA66F}"/>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zh-CN" altLang="en-US" b="1" dirty="0">
                <a:solidFill>
                  <a:srgbClr val="7030A0"/>
                </a:solidFill>
              </a:rPr>
              <a:t>当切换场景或场景内部按下</a:t>
            </a:r>
            <a:r>
              <a:rPr lang="en-US" altLang="zh-CN" b="1" dirty="0">
                <a:solidFill>
                  <a:srgbClr val="7030A0"/>
                </a:solidFill>
              </a:rPr>
              <a:t>UI</a:t>
            </a:r>
            <a:r>
              <a:rPr lang="zh-CN" altLang="en-US" b="1" dirty="0">
                <a:solidFill>
                  <a:srgbClr val="7030A0"/>
                </a:solidFill>
              </a:rPr>
              <a:t>按钮时，通过摄像机管理器控制镜头平滑移动和旋转到预先设定好的位置和角度。该过程遵循</a:t>
            </a:r>
            <a:r>
              <a:rPr lang="en-US" altLang="zh-CN" b="1" dirty="0">
                <a:solidFill>
                  <a:srgbClr val="7030A0"/>
                </a:solidFill>
              </a:rPr>
              <a:t>MVC</a:t>
            </a:r>
            <a:r>
              <a:rPr lang="zh-CN" altLang="en-US" b="1" dirty="0">
                <a:solidFill>
                  <a:srgbClr val="7030A0"/>
                </a:solidFill>
              </a:rPr>
              <a:t>消息流程。</a:t>
            </a:r>
          </a:p>
        </p:txBody>
      </p:sp>
      <p:pic>
        <p:nvPicPr>
          <p:cNvPr id="3076" name="Picture 4">
            <a:extLst>
              <a:ext uri="{FF2B5EF4-FFF2-40B4-BE49-F238E27FC236}">
                <a16:creationId xmlns:a16="http://schemas.microsoft.com/office/drawing/2014/main" id="{A14CCB5D-E9B4-4B4D-81D8-299AEB1ADA2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712" y="2346569"/>
            <a:ext cx="454343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72990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
                                            <p:txEl>
                                              <p:pRg st="0" end="0"/>
                                            </p:txEl>
                                          </p:spTgt>
                                        </p:tgtEl>
                                        <p:attrNameLst>
                                          <p:attrName>style.visibility</p:attrName>
                                        </p:attrNameLst>
                                      </p:cBhvr>
                                      <p:to>
                                        <p:strVal val="visible"/>
                                      </p:to>
                                    </p:set>
                                    <p:animEffect transition="in" filter="fade">
                                      <p:cBhvr>
                                        <p:cTn id="13" dur="500"/>
                                        <p:tgtEl>
                                          <p:spTgt spid="4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076"/>
                                        </p:tgtEl>
                                        <p:attrNameLst>
                                          <p:attrName>style.visibility</p:attrName>
                                        </p:attrNameLst>
                                      </p:cBhvr>
                                      <p:to>
                                        <p:strVal val="visible"/>
                                      </p:to>
                                    </p:set>
                                    <p:anim calcmode="lin" valueType="num">
                                      <p:cBhvr additive="base">
                                        <p:cTn id="18" dur="500" fill="hold"/>
                                        <p:tgtEl>
                                          <p:spTgt spid="3076"/>
                                        </p:tgtEl>
                                        <p:attrNameLst>
                                          <p:attrName>ppt_x</p:attrName>
                                        </p:attrNameLst>
                                      </p:cBhvr>
                                      <p:tavLst>
                                        <p:tav tm="0">
                                          <p:val>
                                            <p:strVal val="0-#ppt_w/2"/>
                                          </p:val>
                                        </p:tav>
                                        <p:tav tm="100000">
                                          <p:val>
                                            <p:strVal val="#ppt_x"/>
                                          </p:val>
                                        </p:tav>
                                      </p:tavLst>
                                    </p:anim>
                                    <p:anim calcmode="lin" valueType="num">
                                      <p:cBhvr additive="base">
                                        <p:cTn id="19"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123315"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资源加载</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88" name="文本框 87">
            <a:extLst>
              <a:ext uri="{FF2B5EF4-FFF2-40B4-BE49-F238E27FC236}">
                <a16:creationId xmlns:a16="http://schemas.microsoft.com/office/drawing/2014/main" id="{6192DC24-27D0-4B16-A46B-EAB012C348E4}"/>
              </a:ext>
            </a:extLst>
          </p:cNvPr>
          <p:cNvSpPr txBox="1"/>
          <p:nvPr/>
        </p:nvSpPr>
        <p:spPr>
          <a:xfrm>
            <a:off x="5332276" y="2454940"/>
            <a:ext cx="3570300" cy="1338828"/>
          </a:xfrm>
          <a:prstGeom prst="rect">
            <a:avLst/>
          </a:prstGeom>
          <a:noFill/>
        </p:spPr>
        <p:txBody>
          <a:bodyPr wrap="square" rtlCol="0">
            <a:spAutoFit/>
          </a:bodyPr>
          <a:lstStyle/>
          <a:p>
            <a:pPr>
              <a:lnSpc>
                <a:spcPct val="150000"/>
              </a:lnSpc>
            </a:pPr>
            <a:r>
              <a:rPr lang="zh-CN" altLang="en-US" b="1" dirty="0">
                <a:solidFill>
                  <a:srgbClr val="7030A0"/>
                </a:solidFill>
              </a:rPr>
              <a:t>加载资源后，资源将被缓存；同个资源在下次被使用时，直接从缓存中取出。</a:t>
            </a:r>
            <a:endParaRPr lang="en-US" altLang="zh-CN" b="1" dirty="0">
              <a:solidFill>
                <a:srgbClr val="7030A0"/>
              </a:solidFill>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5" name="直接连接符 14">
            <a:extLst>
              <a:ext uri="{FF2B5EF4-FFF2-40B4-BE49-F238E27FC236}">
                <a16:creationId xmlns:a16="http://schemas.microsoft.com/office/drawing/2014/main" id="{8E797842-53EC-4D23-A261-CB8BBDB49E84}"/>
              </a:ext>
            </a:extLst>
          </p:cNvPr>
          <p:cNvCxnSpPr>
            <a:stCxn id="89" idx="3"/>
            <a:endCxn id="90" idx="1"/>
          </p:cNvCxnSpPr>
          <p:nvPr/>
        </p:nvCxnSpPr>
        <p:spPr bwMode="auto">
          <a:xfrm flipV="1">
            <a:off x="1238418" y="1908208"/>
            <a:ext cx="801123" cy="404462"/>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流程图: 终止 88">
            <a:extLst>
              <a:ext uri="{FF2B5EF4-FFF2-40B4-BE49-F238E27FC236}">
                <a16:creationId xmlns:a16="http://schemas.microsoft.com/office/drawing/2014/main" id="{B4DAD2B0-7AE0-4DC6-8CE3-B170A8EF31AD}"/>
              </a:ext>
            </a:extLst>
          </p:cNvPr>
          <p:cNvSpPr/>
          <p:nvPr/>
        </p:nvSpPr>
        <p:spPr bwMode="auto">
          <a:xfrm>
            <a:off x="470145" y="2094607"/>
            <a:ext cx="768273"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000" b="1" dirty="0">
                <a:solidFill>
                  <a:srgbClr val="7030A0"/>
                </a:solidFill>
              </a:rPr>
              <a:t>路径</a:t>
            </a:r>
            <a:endParaRPr kumimoji="0" lang="zh-CN" altLang="en-US" sz="2000" b="1" i="0" u="none" strike="noStrike" cap="none" normalizeH="0" baseline="0" dirty="0">
              <a:ln>
                <a:noFill/>
              </a:ln>
              <a:solidFill>
                <a:srgbClr val="7030A0"/>
              </a:solidFill>
              <a:effectLst/>
            </a:endParaRPr>
          </a:p>
        </p:txBody>
      </p:sp>
      <p:cxnSp>
        <p:nvCxnSpPr>
          <p:cNvPr id="17" name="直接连接符 16">
            <a:extLst>
              <a:ext uri="{FF2B5EF4-FFF2-40B4-BE49-F238E27FC236}">
                <a16:creationId xmlns:a16="http://schemas.microsoft.com/office/drawing/2014/main" id="{2C3E2A9F-65BA-4AF2-8B25-167E2CD3A6C6}"/>
              </a:ext>
            </a:extLst>
          </p:cNvPr>
          <p:cNvCxnSpPr>
            <a:stCxn id="89" idx="3"/>
            <a:endCxn id="91" idx="1"/>
          </p:cNvCxnSpPr>
          <p:nvPr/>
        </p:nvCxnSpPr>
        <p:spPr bwMode="auto">
          <a:xfrm>
            <a:off x="1238418" y="2312670"/>
            <a:ext cx="801123" cy="396616"/>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流程图: 终止 89">
            <a:extLst>
              <a:ext uri="{FF2B5EF4-FFF2-40B4-BE49-F238E27FC236}">
                <a16:creationId xmlns:a16="http://schemas.microsoft.com/office/drawing/2014/main" id="{28A06D87-90B4-419E-9926-8915421A1F34}"/>
              </a:ext>
            </a:extLst>
          </p:cNvPr>
          <p:cNvSpPr/>
          <p:nvPr/>
        </p:nvSpPr>
        <p:spPr bwMode="auto">
          <a:xfrm>
            <a:off x="2039541" y="1690145"/>
            <a:ext cx="772807"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本地</a:t>
            </a:r>
          </a:p>
        </p:txBody>
      </p:sp>
      <p:sp>
        <p:nvSpPr>
          <p:cNvPr id="91" name="流程图: 终止 90">
            <a:extLst>
              <a:ext uri="{FF2B5EF4-FFF2-40B4-BE49-F238E27FC236}">
                <a16:creationId xmlns:a16="http://schemas.microsoft.com/office/drawing/2014/main" id="{F5DEC0B1-DFF8-4D18-9286-84F13F973E24}"/>
              </a:ext>
            </a:extLst>
          </p:cNvPr>
          <p:cNvSpPr/>
          <p:nvPr/>
        </p:nvSpPr>
        <p:spPr bwMode="auto">
          <a:xfrm>
            <a:off x="2039541" y="2491223"/>
            <a:ext cx="772807"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外部</a:t>
            </a:r>
          </a:p>
        </p:txBody>
      </p:sp>
      <p:cxnSp>
        <p:nvCxnSpPr>
          <p:cNvPr id="19" name="直接连接符 18">
            <a:extLst>
              <a:ext uri="{FF2B5EF4-FFF2-40B4-BE49-F238E27FC236}">
                <a16:creationId xmlns:a16="http://schemas.microsoft.com/office/drawing/2014/main" id="{8448E379-B0B8-4B71-98BE-84830A365ACB}"/>
              </a:ext>
            </a:extLst>
          </p:cNvPr>
          <p:cNvCxnSpPr>
            <a:stCxn id="90" idx="3"/>
            <a:endCxn id="97" idx="1"/>
          </p:cNvCxnSpPr>
          <p:nvPr/>
        </p:nvCxnSpPr>
        <p:spPr bwMode="auto">
          <a:xfrm>
            <a:off x="2812348" y="1908208"/>
            <a:ext cx="836683" cy="396616"/>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67115868-6FA9-4CBB-8FE2-2CDD2CFC259E}"/>
              </a:ext>
            </a:extLst>
          </p:cNvPr>
          <p:cNvCxnSpPr>
            <a:cxnSpLocks/>
            <a:stCxn id="91" idx="3"/>
            <a:endCxn id="105" idx="1"/>
          </p:cNvCxnSpPr>
          <p:nvPr/>
        </p:nvCxnSpPr>
        <p:spPr bwMode="auto">
          <a:xfrm>
            <a:off x="2812348" y="2709286"/>
            <a:ext cx="836425" cy="1271890"/>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流程图: 终止 96">
            <a:extLst>
              <a:ext uri="{FF2B5EF4-FFF2-40B4-BE49-F238E27FC236}">
                <a16:creationId xmlns:a16="http://schemas.microsoft.com/office/drawing/2014/main" id="{91D0C1EB-8205-4CCB-88FD-6736891A2A73}"/>
              </a:ext>
            </a:extLst>
          </p:cNvPr>
          <p:cNvSpPr/>
          <p:nvPr/>
        </p:nvSpPr>
        <p:spPr bwMode="auto">
          <a:xfrm>
            <a:off x="3649031" y="2086761"/>
            <a:ext cx="1064440"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编辑器</a:t>
            </a:r>
          </a:p>
        </p:txBody>
      </p:sp>
      <p:cxnSp>
        <p:nvCxnSpPr>
          <p:cNvPr id="98" name="直接连接符 97">
            <a:extLst>
              <a:ext uri="{FF2B5EF4-FFF2-40B4-BE49-F238E27FC236}">
                <a16:creationId xmlns:a16="http://schemas.microsoft.com/office/drawing/2014/main" id="{72FC4D5B-BF96-4847-8A84-78CE8D03E8BF}"/>
              </a:ext>
            </a:extLst>
          </p:cNvPr>
          <p:cNvCxnSpPr>
            <a:stCxn id="99" idx="3"/>
            <a:endCxn id="101" idx="1"/>
          </p:cNvCxnSpPr>
          <p:nvPr/>
        </p:nvCxnSpPr>
        <p:spPr bwMode="auto">
          <a:xfrm flipV="1">
            <a:off x="1238161" y="3584560"/>
            <a:ext cx="801123" cy="404462"/>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流程图: 终止 98">
            <a:extLst>
              <a:ext uri="{FF2B5EF4-FFF2-40B4-BE49-F238E27FC236}">
                <a16:creationId xmlns:a16="http://schemas.microsoft.com/office/drawing/2014/main" id="{4C6C08D6-F84B-4FBD-A93C-6CAAA2717C20}"/>
              </a:ext>
            </a:extLst>
          </p:cNvPr>
          <p:cNvSpPr/>
          <p:nvPr/>
        </p:nvSpPr>
        <p:spPr bwMode="auto">
          <a:xfrm>
            <a:off x="469888" y="3770959"/>
            <a:ext cx="768273"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方式</a:t>
            </a:r>
          </a:p>
        </p:txBody>
      </p:sp>
      <p:cxnSp>
        <p:nvCxnSpPr>
          <p:cNvPr id="100" name="直接连接符 99">
            <a:extLst>
              <a:ext uri="{FF2B5EF4-FFF2-40B4-BE49-F238E27FC236}">
                <a16:creationId xmlns:a16="http://schemas.microsoft.com/office/drawing/2014/main" id="{4BC4655E-38BA-4651-9BB0-EA87D33ACD35}"/>
              </a:ext>
            </a:extLst>
          </p:cNvPr>
          <p:cNvCxnSpPr>
            <a:stCxn id="99" idx="3"/>
            <a:endCxn id="102" idx="1"/>
          </p:cNvCxnSpPr>
          <p:nvPr/>
        </p:nvCxnSpPr>
        <p:spPr bwMode="auto">
          <a:xfrm>
            <a:off x="1238161" y="3989022"/>
            <a:ext cx="801123" cy="396616"/>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流程图: 终止 100">
            <a:extLst>
              <a:ext uri="{FF2B5EF4-FFF2-40B4-BE49-F238E27FC236}">
                <a16:creationId xmlns:a16="http://schemas.microsoft.com/office/drawing/2014/main" id="{2AB85315-B6AC-4FAE-A502-4946AEB2FD1F}"/>
              </a:ext>
            </a:extLst>
          </p:cNvPr>
          <p:cNvSpPr/>
          <p:nvPr/>
        </p:nvSpPr>
        <p:spPr bwMode="auto">
          <a:xfrm>
            <a:off x="2039284" y="3366497"/>
            <a:ext cx="772807"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同步</a:t>
            </a:r>
          </a:p>
        </p:txBody>
      </p:sp>
      <p:sp>
        <p:nvSpPr>
          <p:cNvPr id="102" name="流程图: 终止 101">
            <a:extLst>
              <a:ext uri="{FF2B5EF4-FFF2-40B4-BE49-F238E27FC236}">
                <a16:creationId xmlns:a16="http://schemas.microsoft.com/office/drawing/2014/main" id="{1127EC7A-7B42-4350-91B8-9B0D16835510}"/>
              </a:ext>
            </a:extLst>
          </p:cNvPr>
          <p:cNvSpPr/>
          <p:nvPr/>
        </p:nvSpPr>
        <p:spPr bwMode="auto">
          <a:xfrm>
            <a:off x="2039284" y="4167575"/>
            <a:ext cx="772807"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异步</a:t>
            </a:r>
          </a:p>
        </p:txBody>
      </p:sp>
      <p:cxnSp>
        <p:nvCxnSpPr>
          <p:cNvPr id="103" name="直接连接符 102">
            <a:extLst>
              <a:ext uri="{FF2B5EF4-FFF2-40B4-BE49-F238E27FC236}">
                <a16:creationId xmlns:a16="http://schemas.microsoft.com/office/drawing/2014/main" id="{74036B94-4CFF-4BAD-BD14-42EE3F415BB2}"/>
              </a:ext>
            </a:extLst>
          </p:cNvPr>
          <p:cNvCxnSpPr>
            <a:cxnSpLocks/>
            <a:stCxn id="101" idx="3"/>
            <a:endCxn id="97" idx="1"/>
          </p:cNvCxnSpPr>
          <p:nvPr/>
        </p:nvCxnSpPr>
        <p:spPr bwMode="auto">
          <a:xfrm flipV="1">
            <a:off x="2812091" y="2304824"/>
            <a:ext cx="836940" cy="1279736"/>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a:extLst>
              <a:ext uri="{FF2B5EF4-FFF2-40B4-BE49-F238E27FC236}">
                <a16:creationId xmlns:a16="http://schemas.microsoft.com/office/drawing/2014/main" id="{CEA33E13-EB8E-4ED9-B200-7951E3A110B9}"/>
              </a:ext>
            </a:extLst>
          </p:cNvPr>
          <p:cNvCxnSpPr>
            <a:cxnSpLocks/>
            <a:stCxn id="102" idx="3"/>
            <a:endCxn id="105" idx="1"/>
          </p:cNvCxnSpPr>
          <p:nvPr/>
        </p:nvCxnSpPr>
        <p:spPr bwMode="auto">
          <a:xfrm flipV="1">
            <a:off x="2812091" y="3981176"/>
            <a:ext cx="836682" cy="404462"/>
          </a:xfrm>
          <a:prstGeom prst="line">
            <a:avLst/>
          </a:prstGeom>
          <a:solidFill>
            <a:schemeClr val="accent1"/>
          </a:solidFill>
          <a:ln w="9525" cap="flat" cmpd="sng" algn="ctr">
            <a:solidFill>
              <a:srgbClr val="C59EE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流程图: 终止 104">
            <a:extLst>
              <a:ext uri="{FF2B5EF4-FFF2-40B4-BE49-F238E27FC236}">
                <a16:creationId xmlns:a16="http://schemas.microsoft.com/office/drawing/2014/main" id="{F197DE3C-215B-4179-818C-31F17C392E6B}"/>
              </a:ext>
            </a:extLst>
          </p:cNvPr>
          <p:cNvSpPr/>
          <p:nvPr/>
        </p:nvSpPr>
        <p:spPr bwMode="auto">
          <a:xfrm>
            <a:off x="3648773" y="3763113"/>
            <a:ext cx="1342315" cy="436125"/>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rgbClr val="7030A0"/>
                </a:solidFill>
                <a:effectLst/>
              </a:rPr>
              <a:t>发布版本</a:t>
            </a:r>
          </a:p>
        </p:txBody>
      </p:sp>
    </p:spTree>
    <p:custDataLst>
      <p:tags r:id="rId1"/>
    </p:custDataLst>
    <p:extLst>
      <p:ext uri="{BB962C8B-B14F-4D97-AF65-F5344CB8AC3E}">
        <p14:creationId xmlns:p14="http://schemas.microsoft.com/office/powerpoint/2010/main" val="4221818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left)">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50"/>
                                        <p:tgtEl>
                                          <p:spTgt spid="15"/>
                                        </p:tgtEl>
                                      </p:cBhvr>
                                    </p:animEffect>
                                  </p:childTnLst>
                                </p:cTn>
                              </p:par>
                            </p:childTnLst>
                          </p:cTn>
                        </p:par>
                        <p:par>
                          <p:cTn id="19" fill="hold">
                            <p:stCondLst>
                              <p:cond delay="250"/>
                            </p:stCondLst>
                            <p:childTnLst>
                              <p:par>
                                <p:cTn id="20" presetID="22" presetClass="entr" presetSubtype="8" fill="hold" grpId="0" nodeType="after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ipe(left)">
                                      <p:cBhvr>
                                        <p:cTn id="22" dur="250"/>
                                        <p:tgtEl>
                                          <p:spTgt spid="90"/>
                                        </p:tgtEl>
                                      </p:cBhvr>
                                    </p:animEffect>
                                  </p:childTnLst>
                                </p:cTn>
                              </p:par>
                            </p:childTnLst>
                          </p:cTn>
                        </p:par>
                        <p:par>
                          <p:cTn id="23" fill="hold">
                            <p:stCondLst>
                              <p:cond delay="500"/>
                            </p:stCondLst>
                            <p:childTnLst>
                              <p:par>
                                <p:cTn id="24" presetID="22" presetClass="entr" presetSubtype="8" fill="hold" nodeType="afterEffect">
                                  <p:stCondLst>
                                    <p:cond delay="50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250"/>
                                        <p:tgtEl>
                                          <p:spTgt spid="17"/>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left)">
                                      <p:cBhvr>
                                        <p:cTn id="30" dur="25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left)">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wipe(left)">
                                      <p:cBhvr>
                                        <p:cTn id="40" dur="250"/>
                                        <p:tgtEl>
                                          <p:spTgt spid="98"/>
                                        </p:tgtEl>
                                      </p:cBhvr>
                                    </p:animEffect>
                                  </p:childTnLst>
                                </p:cTn>
                              </p:par>
                            </p:childTnLst>
                          </p:cTn>
                        </p:par>
                        <p:par>
                          <p:cTn id="41" fill="hold">
                            <p:stCondLst>
                              <p:cond delay="250"/>
                            </p:stCondLst>
                            <p:childTnLst>
                              <p:par>
                                <p:cTn id="42" presetID="22" presetClass="entr" presetSubtype="8" fill="hold" grpId="0" nodeType="after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wipe(left)">
                                      <p:cBhvr>
                                        <p:cTn id="44" dur="250"/>
                                        <p:tgtEl>
                                          <p:spTgt spid="101"/>
                                        </p:tgtEl>
                                      </p:cBhvr>
                                    </p:animEffect>
                                  </p:childTnLst>
                                </p:cTn>
                              </p:par>
                            </p:childTnLst>
                          </p:cTn>
                        </p:par>
                        <p:par>
                          <p:cTn id="45" fill="hold">
                            <p:stCondLst>
                              <p:cond delay="500"/>
                            </p:stCondLst>
                            <p:childTnLst>
                              <p:par>
                                <p:cTn id="46" presetID="22" presetClass="entr" presetSubtype="8" fill="hold" nodeType="afterEffect">
                                  <p:stCondLst>
                                    <p:cond delay="500"/>
                                  </p:stCondLst>
                                  <p:childTnLst>
                                    <p:set>
                                      <p:cBhvr>
                                        <p:cTn id="47" dur="1" fill="hold">
                                          <p:stCondLst>
                                            <p:cond delay="0"/>
                                          </p:stCondLst>
                                        </p:cTn>
                                        <p:tgtEl>
                                          <p:spTgt spid="100"/>
                                        </p:tgtEl>
                                        <p:attrNameLst>
                                          <p:attrName>style.visibility</p:attrName>
                                        </p:attrNameLst>
                                      </p:cBhvr>
                                      <p:to>
                                        <p:strVal val="visible"/>
                                      </p:to>
                                    </p:set>
                                    <p:animEffect transition="in" filter="wipe(left)">
                                      <p:cBhvr>
                                        <p:cTn id="48" dur="250"/>
                                        <p:tgtEl>
                                          <p:spTgt spid="100"/>
                                        </p:tgtEl>
                                      </p:cBhvr>
                                    </p:animEffect>
                                  </p:childTnLst>
                                </p:cTn>
                              </p:par>
                            </p:childTnLst>
                          </p:cTn>
                        </p:par>
                        <p:par>
                          <p:cTn id="49" fill="hold">
                            <p:stCondLst>
                              <p:cond delay="1250"/>
                            </p:stCondLst>
                            <p:childTnLst>
                              <p:par>
                                <p:cTn id="50" presetID="22" presetClass="entr" presetSubtype="8"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left)">
                                      <p:cBhvr>
                                        <p:cTn id="52" dur="25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250"/>
                                        <p:tgtEl>
                                          <p:spTgt spid="97"/>
                                        </p:tgtEl>
                                      </p:cBhvr>
                                    </p:animEffect>
                                  </p:childTnLst>
                                </p:cTn>
                              </p:par>
                              <p:par>
                                <p:cTn id="58" presetID="22" presetClass="entr" presetSubtype="8" fill="hold" nodeType="withEffect">
                                  <p:stCondLst>
                                    <p:cond delay="50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250"/>
                                        <p:tgtEl>
                                          <p:spTgt spid="19"/>
                                        </p:tgtEl>
                                      </p:cBhvr>
                                    </p:animEffect>
                                  </p:childTnLst>
                                </p:cTn>
                              </p:par>
                              <p:par>
                                <p:cTn id="61" presetID="22" presetClass="entr" presetSubtype="8" fill="hold" nodeType="withEffect">
                                  <p:stCondLst>
                                    <p:cond delay="500"/>
                                  </p:stCondLst>
                                  <p:childTnLst>
                                    <p:set>
                                      <p:cBhvr>
                                        <p:cTn id="62" dur="1" fill="hold">
                                          <p:stCondLst>
                                            <p:cond delay="0"/>
                                          </p:stCondLst>
                                        </p:cTn>
                                        <p:tgtEl>
                                          <p:spTgt spid="103"/>
                                        </p:tgtEl>
                                        <p:attrNameLst>
                                          <p:attrName>style.visibility</p:attrName>
                                        </p:attrNameLst>
                                      </p:cBhvr>
                                      <p:to>
                                        <p:strVal val="visible"/>
                                      </p:to>
                                    </p:set>
                                    <p:animEffect transition="in" filter="wipe(left)">
                                      <p:cBhvr>
                                        <p:cTn id="63" dur="250"/>
                                        <p:tgtEl>
                                          <p:spTgt spid="10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wipe(left)">
                                      <p:cBhvr>
                                        <p:cTn id="68" dur="250"/>
                                        <p:tgtEl>
                                          <p:spTgt spid="105"/>
                                        </p:tgtEl>
                                      </p:cBhvr>
                                    </p:animEffect>
                                  </p:childTnLst>
                                </p:cTn>
                              </p:par>
                              <p:par>
                                <p:cTn id="69" presetID="22" presetClass="entr" presetSubtype="8" fill="hold" nodeType="withEffect">
                                  <p:stCondLst>
                                    <p:cond delay="50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250"/>
                                        <p:tgtEl>
                                          <p:spTgt spid="21"/>
                                        </p:tgtEl>
                                      </p:cBhvr>
                                    </p:animEffect>
                                  </p:childTnLst>
                                </p:cTn>
                              </p:par>
                              <p:par>
                                <p:cTn id="72" presetID="22" presetClass="entr" presetSubtype="8" fill="hold" nodeType="withEffect">
                                  <p:stCondLst>
                                    <p:cond delay="500"/>
                                  </p:stCondLst>
                                  <p:childTnLst>
                                    <p:set>
                                      <p:cBhvr>
                                        <p:cTn id="73" dur="1" fill="hold">
                                          <p:stCondLst>
                                            <p:cond delay="0"/>
                                          </p:stCondLst>
                                        </p:cTn>
                                        <p:tgtEl>
                                          <p:spTgt spid="104"/>
                                        </p:tgtEl>
                                        <p:attrNameLst>
                                          <p:attrName>style.visibility</p:attrName>
                                        </p:attrNameLst>
                                      </p:cBhvr>
                                      <p:to>
                                        <p:strVal val="visible"/>
                                      </p:to>
                                    </p:set>
                                    <p:animEffect transition="in" filter="wipe(left)">
                                      <p:cBhvr>
                                        <p:cTn id="74" dur="250"/>
                                        <p:tgtEl>
                                          <p:spTgt spid="104"/>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88">
                                            <p:txEl>
                                              <p:pRg st="0" end="0"/>
                                            </p:txEl>
                                          </p:spTgt>
                                        </p:tgtEl>
                                        <p:attrNameLst>
                                          <p:attrName>style.visibility</p:attrName>
                                        </p:attrNameLst>
                                      </p:cBhvr>
                                      <p:to>
                                        <p:strVal val="visible"/>
                                      </p:to>
                                    </p:set>
                                    <p:animEffect transition="in" filter="randombar(horizontal)">
                                      <p:cBhvr>
                                        <p:cTn id="79"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build="p"/>
      <p:bldP spid="89" grpId="0" animBg="1"/>
      <p:bldP spid="90" grpId="0" animBg="1"/>
      <p:bldP spid="91" grpId="0" animBg="1"/>
      <p:bldP spid="97" grpId="0" animBg="1"/>
      <p:bldP spid="99" grpId="0" animBg="1"/>
      <p:bldP spid="101" grpId="0" animBg="1"/>
      <p:bldP spid="102" grpId="0" animBg="1"/>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2">
            <a:extLst>
              <a:ext uri="{FF2B5EF4-FFF2-40B4-BE49-F238E27FC236}">
                <a16:creationId xmlns:a16="http://schemas.microsoft.com/office/drawing/2014/main" id="{574BB232-482C-4F35-9991-0EC0AE969A71}"/>
              </a:ext>
            </a:extLst>
          </p:cNvPr>
          <p:cNvGrpSpPr>
            <a:grpSpLocks/>
          </p:cNvGrpSpPr>
          <p:nvPr/>
        </p:nvGrpSpPr>
        <p:grpSpPr bwMode="auto">
          <a:xfrm>
            <a:off x="-1435265" y="-634900"/>
            <a:ext cx="11734801" cy="7694613"/>
            <a:chOff x="0" y="0"/>
            <a:chExt cx="15998170" cy="10312383"/>
          </a:xfrm>
        </p:grpSpPr>
        <p:grpSp>
          <p:nvGrpSpPr>
            <p:cNvPr id="155" name="Group 3">
              <a:extLst>
                <a:ext uri="{FF2B5EF4-FFF2-40B4-BE49-F238E27FC236}">
                  <a16:creationId xmlns:a16="http://schemas.microsoft.com/office/drawing/2014/main" id="{256561EB-AF42-43A6-8F3B-198A7A89A4B0}"/>
                </a:ext>
              </a:extLst>
            </p:cNvPr>
            <p:cNvGrpSpPr>
              <a:grpSpLocks/>
            </p:cNvGrpSpPr>
            <p:nvPr/>
          </p:nvGrpSpPr>
          <p:grpSpPr bwMode="auto">
            <a:xfrm rot="-1809353">
              <a:off x="3012676" y="4939170"/>
              <a:ext cx="4949425" cy="5373213"/>
              <a:chOff x="0" y="0"/>
              <a:chExt cx="1643999" cy="1784764"/>
            </a:xfrm>
          </p:grpSpPr>
          <p:sp>
            <p:nvSpPr>
              <p:cNvPr id="184" name="直角三角形 120">
                <a:extLst>
                  <a:ext uri="{FF2B5EF4-FFF2-40B4-BE49-F238E27FC236}">
                    <a16:creationId xmlns:a16="http://schemas.microsoft.com/office/drawing/2014/main" id="{26A7CEA9-2BF1-4E63-936B-1A65CDE4BAAA}"/>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5" name="直角三角形 121">
                <a:extLst>
                  <a:ext uri="{FF2B5EF4-FFF2-40B4-BE49-F238E27FC236}">
                    <a16:creationId xmlns:a16="http://schemas.microsoft.com/office/drawing/2014/main" id="{FDC429B5-7F8A-4A37-9AB4-5873E48C43FA}"/>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6" name="直角三角形 122">
                <a:extLst>
                  <a:ext uri="{FF2B5EF4-FFF2-40B4-BE49-F238E27FC236}">
                    <a16:creationId xmlns:a16="http://schemas.microsoft.com/office/drawing/2014/main" id="{2233E7BD-5729-4047-8037-8E6E48954C4A}"/>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7" name="直角三角形 123">
                <a:extLst>
                  <a:ext uri="{FF2B5EF4-FFF2-40B4-BE49-F238E27FC236}">
                    <a16:creationId xmlns:a16="http://schemas.microsoft.com/office/drawing/2014/main" id="{A14B12C4-AB4E-4F7D-B27E-E3C1E6B5C876}"/>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8" name="直角三角形 124">
                <a:extLst>
                  <a:ext uri="{FF2B5EF4-FFF2-40B4-BE49-F238E27FC236}">
                    <a16:creationId xmlns:a16="http://schemas.microsoft.com/office/drawing/2014/main" id="{48DAFBD7-092D-48E3-BF53-468AF08CD9E2}"/>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9" name="直角三角形 125">
                <a:extLst>
                  <a:ext uri="{FF2B5EF4-FFF2-40B4-BE49-F238E27FC236}">
                    <a16:creationId xmlns:a16="http://schemas.microsoft.com/office/drawing/2014/main" id="{2DF70F2D-C071-4BFB-B163-E94EB86C5524}"/>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56" name="Group 10">
              <a:extLst>
                <a:ext uri="{FF2B5EF4-FFF2-40B4-BE49-F238E27FC236}">
                  <a16:creationId xmlns:a16="http://schemas.microsoft.com/office/drawing/2014/main" id="{8BC3009C-666A-415F-902B-4DE53EC95C4B}"/>
                </a:ext>
              </a:extLst>
            </p:cNvPr>
            <p:cNvGrpSpPr>
              <a:grpSpLocks/>
            </p:cNvGrpSpPr>
            <p:nvPr/>
          </p:nvGrpSpPr>
          <p:grpSpPr bwMode="auto">
            <a:xfrm rot="-1809353">
              <a:off x="8443513" y="4792891"/>
              <a:ext cx="4949425" cy="5373213"/>
              <a:chOff x="0" y="0"/>
              <a:chExt cx="1643999" cy="1784764"/>
            </a:xfrm>
          </p:grpSpPr>
          <p:sp>
            <p:nvSpPr>
              <p:cNvPr id="178" name="直角三角形 114">
                <a:extLst>
                  <a:ext uri="{FF2B5EF4-FFF2-40B4-BE49-F238E27FC236}">
                    <a16:creationId xmlns:a16="http://schemas.microsoft.com/office/drawing/2014/main" id="{B233BDC4-A679-4ED3-A2D7-95DE1FBA1471}"/>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9" name="直角三角形 115">
                <a:extLst>
                  <a:ext uri="{FF2B5EF4-FFF2-40B4-BE49-F238E27FC236}">
                    <a16:creationId xmlns:a16="http://schemas.microsoft.com/office/drawing/2014/main" id="{B87CDE0F-DD7A-41E1-9BD0-33B2634ACEF9}"/>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0" name="直角三角形 116">
                <a:extLst>
                  <a:ext uri="{FF2B5EF4-FFF2-40B4-BE49-F238E27FC236}">
                    <a16:creationId xmlns:a16="http://schemas.microsoft.com/office/drawing/2014/main" id="{8BCEDDF7-87AF-46E5-9F9A-4688D18DDF27}"/>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1" name="直角三角形 117">
                <a:extLst>
                  <a:ext uri="{FF2B5EF4-FFF2-40B4-BE49-F238E27FC236}">
                    <a16:creationId xmlns:a16="http://schemas.microsoft.com/office/drawing/2014/main" id="{4AC64976-5E82-413C-9C8F-D1E56EFCCEC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2" name="直角三角形 118">
                <a:extLst>
                  <a:ext uri="{FF2B5EF4-FFF2-40B4-BE49-F238E27FC236}">
                    <a16:creationId xmlns:a16="http://schemas.microsoft.com/office/drawing/2014/main" id="{7A8337C3-9A21-4258-867B-97A12F9A3EBE}"/>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3" name="直角三角形 119">
                <a:extLst>
                  <a:ext uri="{FF2B5EF4-FFF2-40B4-BE49-F238E27FC236}">
                    <a16:creationId xmlns:a16="http://schemas.microsoft.com/office/drawing/2014/main" id="{3FA2AD46-D10B-46FE-B6F3-B5ADC712C280}"/>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57" name="Group 17">
              <a:extLst>
                <a:ext uri="{FF2B5EF4-FFF2-40B4-BE49-F238E27FC236}">
                  <a16:creationId xmlns:a16="http://schemas.microsoft.com/office/drawing/2014/main" id="{6A825933-1284-4666-9C40-D8BA7C5F1973}"/>
                </a:ext>
              </a:extLst>
            </p:cNvPr>
            <p:cNvGrpSpPr>
              <a:grpSpLocks/>
            </p:cNvGrpSpPr>
            <p:nvPr/>
          </p:nvGrpSpPr>
          <p:grpSpPr bwMode="auto">
            <a:xfrm rot="-1809353">
              <a:off x="5485981" y="133874"/>
              <a:ext cx="4949425" cy="5373213"/>
              <a:chOff x="0" y="0"/>
              <a:chExt cx="1643999" cy="1784764"/>
            </a:xfrm>
          </p:grpSpPr>
          <p:sp>
            <p:nvSpPr>
              <p:cNvPr id="172" name="直角三角形 108">
                <a:extLst>
                  <a:ext uri="{FF2B5EF4-FFF2-40B4-BE49-F238E27FC236}">
                    <a16:creationId xmlns:a16="http://schemas.microsoft.com/office/drawing/2014/main" id="{BCFA6CB5-D865-4836-B85C-73FD8CA6FE18}"/>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3" name="直角三角形 109">
                <a:extLst>
                  <a:ext uri="{FF2B5EF4-FFF2-40B4-BE49-F238E27FC236}">
                    <a16:creationId xmlns:a16="http://schemas.microsoft.com/office/drawing/2014/main" id="{50A9471D-7D0E-4224-B7DE-0579FF18E7EF}"/>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4" name="直角三角形 110">
                <a:extLst>
                  <a:ext uri="{FF2B5EF4-FFF2-40B4-BE49-F238E27FC236}">
                    <a16:creationId xmlns:a16="http://schemas.microsoft.com/office/drawing/2014/main" id="{61C49B6F-9841-4A62-84CC-30A5605263E8}"/>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5" name="直角三角形 111">
                <a:extLst>
                  <a:ext uri="{FF2B5EF4-FFF2-40B4-BE49-F238E27FC236}">
                    <a16:creationId xmlns:a16="http://schemas.microsoft.com/office/drawing/2014/main" id="{D00B6B48-CCD0-4EBB-9147-763A1DD177DE}"/>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6" name="直角三角形 112">
                <a:extLst>
                  <a:ext uri="{FF2B5EF4-FFF2-40B4-BE49-F238E27FC236}">
                    <a16:creationId xmlns:a16="http://schemas.microsoft.com/office/drawing/2014/main" id="{9AC47543-6E93-4F32-AA21-37D75B51AD39}"/>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7" name="直角三角形 113">
                <a:extLst>
                  <a:ext uri="{FF2B5EF4-FFF2-40B4-BE49-F238E27FC236}">
                    <a16:creationId xmlns:a16="http://schemas.microsoft.com/office/drawing/2014/main" id="{D9B6BFE0-96C9-475A-80E6-B7BD84A4367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58" name="Group 24">
              <a:extLst>
                <a:ext uri="{FF2B5EF4-FFF2-40B4-BE49-F238E27FC236}">
                  <a16:creationId xmlns:a16="http://schemas.microsoft.com/office/drawing/2014/main" id="{63CE5D3B-E357-42FC-A0A2-02E6A41EFC12}"/>
                </a:ext>
              </a:extLst>
            </p:cNvPr>
            <p:cNvGrpSpPr>
              <a:grpSpLocks/>
            </p:cNvGrpSpPr>
            <p:nvPr/>
          </p:nvGrpSpPr>
          <p:grpSpPr bwMode="auto">
            <a:xfrm rot="-1809353">
              <a:off x="11048745" y="0"/>
              <a:ext cx="4949425" cy="5373213"/>
              <a:chOff x="0" y="0"/>
              <a:chExt cx="1643999" cy="1784764"/>
            </a:xfrm>
          </p:grpSpPr>
          <p:sp>
            <p:nvSpPr>
              <p:cNvPr id="166" name="直角三角形 127">
                <a:extLst>
                  <a:ext uri="{FF2B5EF4-FFF2-40B4-BE49-F238E27FC236}">
                    <a16:creationId xmlns:a16="http://schemas.microsoft.com/office/drawing/2014/main" id="{9E30534E-E1ED-43B1-90F6-193B637F4AE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7" name="直角三角形 128">
                <a:extLst>
                  <a:ext uri="{FF2B5EF4-FFF2-40B4-BE49-F238E27FC236}">
                    <a16:creationId xmlns:a16="http://schemas.microsoft.com/office/drawing/2014/main" id="{02AE133C-816A-40B5-ACCD-1826DDAB096A}"/>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8" name="直角三角形 129">
                <a:extLst>
                  <a:ext uri="{FF2B5EF4-FFF2-40B4-BE49-F238E27FC236}">
                    <a16:creationId xmlns:a16="http://schemas.microsoft.com/office/drawing/2014/main" id="{A42E9FAF-65D4-4CDF-BD60-22574EDEF865}"/>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9" name="直角三角形 130">
                <a:extLst>
                  <a:ext uri="{FF2B5EF4-FFF2-40B4-BE49-F238E27FC236}">
                    <a16:creationId xmlns:a16="http://schemas.microsoft.com/office/drawing/2014/main" id="{484A8B65-122F-4152-90C8-8DE7F2830FE4}"/>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0" name="直角三角形 131">
                <a:extLst>
                  <a:ext uri="{FF2B5EF4-FFF2-40B4-BE49-F238E27FC236}">
                    <a16:creationId xmlns:a16="http://schemas.microsoft.com/office/drawing/2014/main" id="{A1E0CD3A-0F4A-4489-B018-09D2789DE226}"/>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1" name="直角三角形 132">
                <a:extLst>
                  <a:ext uri="{FF2B5EF4-FFF2-40B4-BE49-F238E27FC236}">
                    <a16:creationId xmlns:a16="http://schemas.microsoft.com/office/drawing/2014/main" id="{4F0BF815-6395-46A9-AAC1-0A7C8D9E10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59" name="Group 31">
              <a:extLst>
                <a:ext uri="{FF2B5EF4-FFF2-40B4-BE49-F238E27FC236}">
                  <a16:creationId xmlns:a16="http://schemas.microsoft.com/office/drawing/2014/main" id="{8A27E3E4-C548-4821-A4B9-E99AD47B7B61}"/>
                </a:ext>
              </a:extLst>
            </p:cNvPr>
            <p:cNvGrpSpPr>
              <a:grpSpLocks/>
            </p:cNvGrpSpPr>
            <p:nvPr/>
          </p:nvGrpSpPr>
          <p:grpSpPr bwMode="auto">
            <a:xfrm rot="-1809353">
              <a:off x="0" y="195022"/>
              <a:ext cx="4949425" cy="5373213"/>
              <a:chOff x="0" y="0"/>
              <a:chExt cx="1643999" cy="1784764"/>
            </a:xfrm>
          </p:grpSpPr>
          <p:sp>
            <p:nvSpPr>
              <p:cNvPr id="160" name="直角三角形 134">
                <a:extLst>
                  <a:ext uri="{FF2B5EF4-FFF2-40B4-BE49-F238E27FC236}">
                    <a16:creationId xmlns:a16="http://schemas.microsoft.com/office/drawing/2014/main" id="{C01EE7BE-1AA2-49F1-9BAF-18D59C677507}"/>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1" name="直角三角形 135">
                <a:extLst>
                  <a:ext uri="{FF2B5EF4-FFF2-40B4-BE49-F238E27FC236}">
                    <a16:creationId xmlns:a16="http://schemas.microsoft.com/office/drawing/2014/main" id="{B481B3E0-78FD-48E4-B437-90130A34FE56}"/>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2" name="直角三角形 136">
                <a:extLst>
                  <a:ext uri="{FF2B5EF4-FFF2-40B4-BE49-F238E27FC236}">
                    <a16:creationId xmlns:a16="http://schemas.microsoft.com/office/drawing/2014/main" id="{FFB548CC-E110-492B-AC9A-DD22FEFC3F4E}"/>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 name="直角三角形 137">
                <a:extLst>
                  <a:ext uri="{FF2B5EF4-FFF2-40B4-BE49-F238E27FC236}">
                    <a16:creationId xmlns:a16="http://schemas.microsoft.com/office/drawing/2014/main" id="{94CC283D-0190-4785-8518-58B1FBDEAD63}"/>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4" name="直角三角形 138">
                <a:extLst>
                  <a:ext uri="{FF2B5EF4-FFF2-40B4-BE49-F238E27FC236}">
                    <a16:creationId xmlns:a16="http://schemas.microsoft.com/office/drawing/2014/main" id="{B0E6C6F2-3754-4B62-A788-3AE8D016FE7B}"/>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5" name="直角三角形 139">
                <a:extLst>
                  <a:ext uri="{FF2B5EF4-FFF2-40B4-BE49-F238E27FC236}">
                    <a16:creationId xmlns:a16="http://schemas.microsoft.com/office/drawing/2014/main" id="{37721ED1-350E-48C4-A726-BC55DDAE6635}"/>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15" name="矩形 14">
            <a:extLst>
              <a:ext uri="{FF2B5EF4-FFF2-40B4-BE49-F238E27FC236}">
                <a16:creationId xmlns:a16="http://schemas.microsoft.com/office/drawing/2014/main" id="{81679837-0A1A-4445-AD38-1FE28D763A4C}"/>
              </a:ext>
            </a:extLst>
          </p:cNvPr>
          <p:cNvSpPr/>
          <p:nvPr/>
        </p:nvSpPr>
        <p:spPr bwMode="auto">
          <a:xfrm>
            <a:off x="0" y="-6268"/>
            <a:ext cx="9391512" cy="845084"/>
          </a:xfrm>
          <a:prstGeom prst="rect">
            <a:avLst/>
          </a:prstGeom>
          <a:gradFill flip="none" rotWithShape="1">
            <a:gsLst>
              <a:gs pos="0">
                <a:srgbClr val="7030A0"/>
              </a:gs>
              <a:gs pos="50000">
                <a:srgbClr val="7030A0"/>
              </a:gs>
              <a:gs pos="100000">
                <a:schemeClr val="accent3">
                  <a:lumMod val="95000"/>
                  <a:alpha val="0"/>
                </a:schemeClr>
              </a:gs>
            </a:gsLst>
            <a:path path="circle">
              <a:fillToRect t="100000" r="100000"/>
            </a:path>
            <a:tileRect l="-100000" b="-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4400" b="1" i="0" u="none" strike="noStrike" cap="none" normalizeH="0" baseline="0" dirty="0">
                <a:ln>
                  <a:noFill/>
                </a:ln>
                <a:solidFill>
                  <a:schemeClr val="bg1"/>
                </a:solidFill>
                <a:effectLst/>
                <a:latin typeface="+mn-ea"/>
                <a:ea typeface="+mn-ea"/>
              </a:rPr>
              <a:t>目录</a:t>
            </a:r>
          </a:p>
        </p:txBody>
      </p:sp>
      <p:sp>
        <p:nvSpPr>
          <p:cNvPr id="13" name="矩形 12">
            <a:extLst>
              <a:ext uri="{FF2B5EF4-FFF2-40B4-BE49-F238E27FC236}">
                <a16:creationId xmlns:a16="http://schemas.microsoft.com/office/drawing/2014/main" id="{6315465F-103D-47C3-8135-669220EFAECB}"/>
              </a:ext>
            </a:extLst>
          </p:cNvPr>
          <p:cNvSpPr/>
          <p:nvPr/>
        </p:nvSpPr>
        <p:spPr bwMode="auto">
          <a:xfrm>
            <a:off x="2825800" y="1690014"/>
            <a:ext cx="1187416" cy="483361"/>
          </a:xfrm>
          <a:prstGeom prst="rect">
            <a:avLst/>
          </a:prstGeom>
          <a:solidFill>
            <a:srgbClr val="7030A0"/>
          </a:soli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0" i="0" u="none" strike="noStrike" cap="none" normalizeH="0" baseline="0" dirty="0">
                <a:ln>
                  <a:noFill/>
                </a:ln>
                <a:solidFill>
                  <a:schemeClr val="bg1"/>
                </a:solidFill>
                <a:effectLst/>
                <a:latin typeface="Arial" pitchFamily="34" charset="0"/>
                <a:ea typeface="宋体" pitchFamily="2" charset="-122"/>
              </a:rPr>
              <a:t>Part 1</a:t>
            </a:r>
            <a:endParaRPr kumimoji="0" lang="zh-CN" altLang="en-US" sz="2800" b="0" i="0" u="none" strike="noStrike" cap="none" normalizeH="0" baseline="0" dirty="0">
              <a:ln>
                <a:noFill/>
              </a:ln>
              <a:solidFill>
                <a:schemeClr val="bg1"/>
              </a:solidFill>
              <a:effectLst/>
              <a:latin typeface="Arial" pitchFamily="34" charset="0"/>
              <a:ea typeface="宋体" pitchFamily="2" charset="-122"/>
            </a:endParaRPr>
          </a:p>
        </p:txBody>
      </p:sp>
      <p:sp>
        <p:nvSpPr>
          <p:cNvPr id="14" name="文本框 13">
            <a:extLst>
              <a:ext uri="{FF2B5EF4-FFF2-40B4-BE49-F238E27FC236}">
                <a16:creationId xmlns:a16="http://schemas.microsoft.com/office/drawing/2014/main" id="{A27FF2E9-EB14-4173-9896-7649F7F066C2}"/>
              </a:ext>
            </a:extLst>
          </p:cNvPr>
          <p:cNvSpPr txBox="1"/>
          <p:nvPr/>
        </p:nvSpPr>
        <p:spPr>
          <a:xfrm>
            <a:off x="4152912" y="1670084"/>
            <a:ext cx="3422552" cy="523220"/>
          </a:xfrm>
          <a:prstGeom prst="rect">
            <a:avLst/>
          </a:prstGeom>
          <a:noFill/>
        </p:spPr>
        <p:txBody>
          <a:bodyPr wrap="square" rtlCol="0">
            <a:spAutoFit/>
          </a:bodyPr>
          <a:lstStyle/>
          <a:p>
            <a:r>
              <a:rPr lang="zh-CN" altLang="en-US" sz="2800" b="1" dirty="0">
                <a:solidFill>
                  <a:srgbClr val="7030A0"/>
                </a:solidFill>
              </a:rPr>
              <a:t>研究背景与意义</a:t>
            </a:r>
          </a:p>
        </p:txBody>
      </p:sp>
      <p:sp>
        <p:nvSpPr>
          <p:cNvPr id="73" name="矩形 72">
            <a:extLst>
              <a:ext uri="{FF2B5EF4-FFF2-40B4-BE49-F238E27FC236}">
                <a16:creationId xmlns:a16="http://schemas.microsoft.com/office/drawing/2014/main" id="{BA268E59-9D79-4014-9B34-9DD82631BEA2}"/>
              </a:ext>
            </a:extLst>
          </p:cNvPr>
          <p:cNvSpPr/>
          <p:nvPr/>
        </p:nvSpPr>
        <p:spPr bwMode="auto">
          <a:xfrm>
            <a:off x="2825800" y="2410811"/>
            <a:ext cx="1187416" cy="483361"/>
          </a:xfrm>
          <a:prstGeom prst="rect">
            <a:avLst/>
          </a:prstGeom>
          <a:solidFill>
            <a:srgbClr val="7030A0"/>
          </a:soli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0" i="0" u="none" strike="noStrike" cap="none" normalizeH="0" baseline="0" dirty="0">
                <a:ln>
                  <a:noFill/>
                </a:ln>
                <a:solidFill>
                  <a:schemeClr val="bg1"/>
                </a:solidFill>
                <a:effectLst/>
                <a:latin typeface="Arial" pitchFamily="34" charset="0"/>
                <a:ea typeface="宋体" pitchFamily="2" charset="-122"/>
              </a:rPr>
              <a:t>Part 2</a:t>
            </a:r>
            <a:endParaRPr kumimoji="0" lang="zh-CN" altLang="en-US" sz="2800" b="0" i="0" u="none" strike="noStrike" cap="none" normalizeH="0" baseline="0" dirty="0">
              <a:ln>
                <a:noFill/>
              </a:ln>
              <a:solidFill>
                <a:schemeClr val="bg1"/>
              </a:solidFill>
              <a:effectLst/>
              <a:latin typeface="Arial" pitchFamily="34" charset="0"/>
              <a:ea typeface="宋体" pitchFamily="2" charset="-122"/>
            </a:endParaRPr>
          </a:p>
        </p:txBody>
      </p:sp>
      <p:sp>
        <p:nvSpPr>
          <p:cNvPr id="74" name="文本框 73">
            <a:extLst>
              <a:ext uri="{FF2B5EF4-FFF2-40B4-BE49-F238E27FC236}">
                <a16:creationId xmlns:a16="http://schemas.microsoft.com/office/drawing/2014/main" id="{B1072901-05FD-456D-B2E4-9D32AD83E16E}"/>
              </a:ext>
            </a:extLst>
          </p:cNvPr>
          <p:cNvSpPr txBox="1"/>
          <p:nvPr/>
        </p:nvSpPr>
        <p:spPr>
          <a:xfrm>
            <a:off x="4152912" y="2390881"/>
            <a:ext cx="3771792" cy="523220"/>
          </a:xfrm>
          <a:prstGeom prst="rect">
            <a:avLst/>
          </a:prstGeom>
          <a:noFill/>
        </p:spPr>
        <p:txBody>
          <a:bodyPr wrap="square" rtlCol="0">
            <a:spAutoFit/>
          </a:bodyPr>
          <a:lstStyle/>
          <a:p>
            <a:r>
              <a:rPr lang="en-US" altLang="zh-CN" sz="2800" b="1" dirty="0">
                <a:solidFill>
                  <a:srgbClr val="7030A0"/>
                </a:solidFill>
                <a:latin typeface="Times New Roman" panose="02020603050405020304" pitchFamily="18" charset="0"/>
                <a:cs typeface="Times New Roman" panose="02020603050405020304" pitchFamily="18" charset="0"/>
              </a:rPr>
              <a:t>Leap</a:t>
            </a:r>
            <a:r>
              <a:rPr lang="zh-CN" altLang="en-US" sz="2800" b="1" dirty="0">
                <a:solidFill>
                  <a:srgbClr val="7030A0"/>
                </a:solidFill>
                <a:latin typeface="Times New Roman" panose="02020603050405020304" pitchFamily="18" charset="0"/>
                <a:cs typeface="Times New Roman" panose="02020603050405020304" pitchFamily="18" charset="0"/>
              </a:rPr>
              <a:t> </a:t>
            </a:r>
            <a:r>
              <a:rPr lang="en-US" altLang="zh-CN" sz="2800" b="1" dirty="0">
                <a:solidFill>
                  <a:srgbClr val="7030A0"/>
                </a:solidFill>
                <a:latin typeface="Times New Roman" panose="02020603050405020304" pitchFamily="18" charset="0"/>
                <a:cs typeface="Times New Roman" panose="02020603050405020304" pitchFamily="18" charset="0"/>
              </a:rPr>
              <a:t>Motion</a:t>
            </a:r>
            <a:r>
              <a:rPr lang="zh-CN" altLang="en-US" sz="2800" b="1" dirty="0">
                <a:solidFill>
                  <a:srgbClr val="7030A0"/>
                </a:solidFill>
              </a:rPr>
              <a:t>基本原理</a:t>
            </a:r>
          </a:p>
        </p:txBody>
      </p:sp>
      <p:sp>
        <p:nvSpPr>
          <p:cNvPr id="75" name="矩形 74">
            <a:extLst>
              <a:ext uri="{FF2B5EF4-FFF2-40B4-BE49-F238E27FC236}">
                <a16:creationId xmlns:a16="http://schemas.microsoft.com/office/drawing/2014/main" id="{0731B19C-711E-44C7-BDE7-1CF9FDAF0772}"/>
              </a:ext>
            </a:extLst>
          </p:cNvPr>
          <p:cNvSpPr/>
          <p:nvPr/>
        </p:nvSpPr>
        <p:spPr bwMode="auto">
          <a:xfrm>
            <a:off x="2825800" y="3163505"/>
            <a:ext cx="1187416" cy="483361"/>
          </a:xfrm>
          <a:prstGeom prst="rect">
            <a:avLst/>
          </a:prstGeom>
          <a:solidFill>
            <a:srgbClr val="7030A0"/>
          </a:soli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0" i="0" u="none" strike="noStrike" cap="none" normalizeH="0" baseline="0" dirty="0">
                <a:ln>
                  <a:noFill/>
                </a:ln>
                <a:solidFill>
                  <a:schemeClr val="bg1"/>
                </a:solidFill>
                <a:effectLst/>
                <a:latin typeface="Arial" pitchFamily="34" charset="0"/>
                <a:ea typeface="宋体" pitchFamily="2" charset="-122"/>
              </a:rPr>
              <a:t>Part 3</a:t>
            </a:r>
            <a:endParaRPr kumimoji="0" lang="zh-CN" altLang="en-US" sz="2800" b="0" i="0" u="none" strike="noStrike" cap="none" normalizeH="0" baseline="0" dirty="0">
              <a:ln>
                <a:noFill/>
              </a:ln>
              <a:solidFill>
                <a:schemeClr val="bg1"/>
              </a:solidFill>
              <a:effectLst/>
              <a:latin typeface="Arial" pitchFamily="34" charset="0"/>
              <a:ea typeface="宋体" pitchFamily="2" charset="-122"/>
            </a:endParaRPr>
          </a:p>
        </p:txBody>
      </p:sp>
      <p:sp>
        <p:nvSpPr>
          <p:cNvPr id="76" name="文本框 75">
            <a:extLst>
              <a:ext uri="{FF2B5EF4-FFF2-40B4-BE49-F238E27FC236}">
                <a16:creationId xmlns:a16="http://schemas.microsoft.com/office/drawing/2014/main" id="{1C8CB751-2457-49A8-B086-126E4DAE123C}"/>
              </a:ext>
            </a:extLst>
          </p:cNvPr>
          <p:cNvSpPr txBox="1"/>
          <p:nvPr/>
        </p:nvSpPr>
        <p:spPr>
          <a:xfrm>
            <a:off x="4152912" y="3143575"/>
            <a:ext cx="3771792" cy="523220"/>
          </a:xfrm>
          <a:prstGeom prst="rect">
            <a:avLst/>
          </a:prstGeom>
          <a:noFill/>
        </p:spPr>
        <p:txBody>
          <a:bodyPr wrap="square" rtlCol="0">
            <a:spAutoFit/>
          </a:bodyPr>
          <a:lstStyle/>
          <a:p>
            <a:r>
              <a:rPr lang="zh-CN" altLang="en-US" sz="2800" b="1" dirty="0">
                <a:solidFill>
                  <a:srgbClr val="7030A0"/>
                </a:solidFill>
                <a:latin typeface="Times New Roman" panose="02020603050405020304" pitchFamily="18" charset="0"/>
                <a:cs typeface="Times New Roman" panose="02020603050405020304" pitchFamily="18" charset="0"/>
              </a:rPr>
              <a:t>手势交互系统设计</a:t>
            </a:r>
            <a:endParaRPr lang="zh-CN" altLang="en-US" sz="2800" b="1" dirty="0">
              <a:solidFill>
                <a:srgbClr val="7030A0"/>
              </a:solidFill>
            </a:endParaRPr>
          </a:p>
        </p:txBody>
      </p:sp>
      <p:sp>
        <p:nvSpPr>
          <p:cNvPr id="77" name="矩形 76">
            <a:extLst>
              <a:ext uri="{FF2B5EF4-FFF2-40B4-BE49-F238E27FC236}">
                <a16:creationId xmlns:a16="http://schemas.microsoft.com/office/drawing/2014/main" id="{ABACD55D-FECC-4949-B3D4-436B2ED43831}"/>
              </a:ext>
            </a:extLst>
          </p:cNvPr>
          <p:cNvSpPr/>
          <p:nvPr/>
        </p:nvSpPr>
        <p:spPr bwMode="auto">
          <a:xfrm>
            <a:off x="2825800" y="3896269"/>
            <a:ext cx="1187416" cy="483361"/>
          </a:xfrm>
          <a:prstGeom prst="rect">
            <a:avLst/>
          </a:prstGeom>
          <a:solidFill>
            <a:srgbClr val="7030A0"/>
          </a:soli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0" i="0" u="none" strike="noStrike" cap="none" normalizeH="0" baseline="0" dirty="0">
                <a:ln>
                  <a:noFill/>
                </a:ln>
                <a:solidFill>
                  <a:schemeClr val="bg1"/>
                </a:solidFill>
                <a:effectLst/>
                <a:latin typeface="Arial" pitchFamily="34" charset="0"/>
                <a:ea typeface="宋体" pitchFamily="2" charset="-122"/>
              </a:rPr>
              <a:t>Part 4</a:t>
            </a:r>
            <a:endParaRPr kumimoji="0" lang="zh-CN" altLang="en-US" sz="2800" b="0" i="0" u="none" strike="noStrike" cap="none" normalizeH="0" baseline="0" dirty="0">
              <a:ln>
                <a:noFill/>
              </a:ln>
              <a:solidFill>
                <a:schemeClr val="bg1"/>
              </a:solidFill>
              <a:effectLst/>
              <a:latin typeface="Arial" pitchFamily="34" charset="0"/>
              <a:ea typeface="宋体" pitchFamily="2" charset="-122"/>
            </a:endParaRPr>
          </a:p>
        </p:txBody>
      </p:sp>
      <p:sp>
        <p:nvSpPr>
          <p:cNvPr id="78" name="文本框 77">
            <a:extLst>
              <a:ext uri="{FF2B5EF4-FFF2-40B4-BE49-F238E27FC236}">
                <a16:creationId xmlns:a16="http://schemas.microsoft.com/office/drawing/2014/main" id="{4EC2E4B4-4DA3-45E2-B408-454B393079FE}"/>
              </a:ext>
            </a:extLst>
          </p:cNvPr>
          <p:cNvSpPr txBox="1"/>
          <p:nvPr/>
        </p:nvSpPr>
        <p:spPr>
          <a:xfrm>
            <a:off x="4152912" y="3876339"/>
            <a:ext cx="3771792" cy="523220"/>
          </a:xfrm>
          <a:prstGeom prst="rect">
            <a:avLst/>
          </a:prstGeom>
          <a:noFill/>
        </p:spPr>
        <p:txBody>
          <a:bodyPr wrap="square" rtlCol="0">
            <a:spAutoFit/>
          </a:bodyPr>
          <a:lstStyle/>
          <a:p>
            <a:r>
              <a:rPr lang="en-US" altLang="zh-CN" sz="2800" b="1" dirty="0">
                <a:solidFill>
                  <a:srgbClr val="7030A0"/>
                </a:solidFill>
              </a:rPr>
              <a:t>Demo</a:t>
            </a:r>
            <a:r>
              <a:rPr lang="zh-CN" altLang="en-US" sz="2800" b="1" dirty="0">
                <a:solidFill>
                  <a:srgbClr val="7030A0"/>
                </a:solidFill>
              </a:rPr>
              <a:t>演示</a:t>
            </a:r>
          </a:p>
        </p:txBody>
      </p:sp>
      <p:sp>
        <p:nvSpPr>
          <p:cNvPr id="79" name="矩形 78">
            <a:extLst>
              <a:ext uri="{FF2B5EF4-FFF2-40B4-BE49-F238E27FC236}">
                <a16:creationId xmlns:a16="http://schemas.microsoft.com/office/drawing/2014/main" id="{53340070-4EF1-4C70-9600-1C8164BE6A7E}"/>
              </a:ext>
            </a:extLst>
          </p:cNvPr>
          <p:cNvSpPr/>
          <p:nvPr/>
        </p:nvSpPr>
        <p:spPr bwMode="auto">
          <a:xfrm>
            <a:off x="2825800" y="4609103"/>
            <a:ext cx="1187416" cy="483361"/>
          </a:xfrm>
          <a:prstGeom prst="rect">
            <a:avLst/>
          </a:prstGeom>
          <a:solidFill>
            <a:srgbClr val="7030A0"/>
          </a:solidFill>
          <a:ln w="9525" cap="flat" cmpd="sng" algn="ctr">
            <a:noFill/>
            <a:prstDash val="solid"/>
            <a:round/>
            <a:headEnd type="none" w="med" len="med"/>
            <a:tailEnd type="none" w="med" len="med"/>
          </a:ln>
          <a:effectLst/>
          <a:scene3d>
            <a:camera prst="orthographicFront"/>
            <a:lightRig rig="threePt" dir="t"/>
          </a:scene3d>
          <a:sp3d>
            <a:bevelT w="152400" h="50800" prst="softRound"/>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0" i="0" u="none" strike="noStrike" cap="none" normalizeH="0" baseline="0" dirty="0">
                <a:ln>
                  <a:noFill/>
                </a:ln>
                <a:solidFill>
                  <a:schemeClr val="bg1"/>
                </a:solidFill>
                <a:effectLst/>
                <a:latin typeface="Arial" pitchFamily="34" charset="0"/>
                <a:ea typeface="宋体" pitchFamily="2" charset="-122"/>
              </a:rPr>
              <a:t>Part 5</a:t>
            </a:r>
            <a:endParaRPr kumimoji="0" lang="zh-CN" altLang="en-US" sz="2800" b="0" i="0" u="none" strike="noStrike" cap="none" normalizeH="0" baseline="0" dirty="0">
              <a:ln>
                <a:noFill/>
              </a:ln>
              <a:solidFill>
                <a:schemeClr val="bg1"/>
              </a:solidFill>
              <a:effectLst/>
              <a:latin typeface="Arial" pitchFamily="34" charset="0"/>
              <a:ea typeface="宋体" pitchFamily="2" charset="-122"/>
            </a:endParaRPr>
          </a:p>
        </p:txBody>
      </p:sp>
      <p:sp>
        <p:nvSpPr>
          <p:cNvPr id="80" name="文本框 79">
            <a:extLst>
              <a:ext uri="{FF2B5EF4-FFF2-40B4-BE49-F238E27FC236}">
                <a16:creationId xmlns:a16="http://schemas.microsoft.com/office/drawing/2014/main" id="{ECE35E15-17EB-49BB-8D90-C62D77100DEF}"/>
              </a:ext>
            </a:extLst>
          </p:cNvPr>
          <p:cNvSpPr txBox="1"/>
          <p:nvPr/>
        </p:nvSpPr>
        <p:spPr>
          <a:xfrm>
            <a:off x="4152912" y="4589173"/>
            <a:ext cx="3771792" cy="523220"/>
          </a:xfrm>
          <a:prstGeom prst="rect">
            <a:avLst/>
          </a:prstGeom>
          <a:noFill/>
        </p:spPr>
        <p:txBody>
          <a:bodyPr wrap="square" rtlCol="0">
            <a:spAutoFit/>
          </a:bodyPr>
          <a:lstStyle/>
          <a:p>
            <a:r>
              <a:rPr lang="zh-CN" altLang="en-US" sz="2800" b="1" dirty="0">
                <a:solidFill>
                  <a:srgbClr val="7030A0"/>
                </a:solidFill>
              </a:rPr>
              <a:t>分析与总结</a:t>
            </a:r>
          </a:p>
        </p:txBody>
      </p:sp>
      <p:sp>
        <p:nvSpPr>
          <p:cNvPr id="16" name="左大括号 15">
            <a:extLst>
              <a:ext uri="{FF2B5EF4-FFF2-40B4-BE49-F238E27FC236}">
                <a16:creationId xmlns:a16="http://schemas.microsoft.com/office/drawing/2014/main" id="{4970777C-8E06-47A4-8F12-90AD58E33E88}"/>
              </a:ext>
            </a:extLst>
          </p:cNvPr>
          <p:cNvSpPr/>
          <p:nvPr/>
        </p:nvSpPr>
        <p:spPr bwMode="auto">
          <a:xfrm>
            <a:off x="1356628" y="1684030"/>
            <a:ext cx="1119932" cy="3428363"/>
          </a:xfrm>
          <a:prstGeom prst="leftBrac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alpha val="50000"/>
                </a:srgbClr>
              </a:gs>
            </a:gsLst>
            <a:lin ang="0" scaled="1"/>
            <a:tileRect/>
          </a:gradFill>
          <a:ln w="9525" cap="flat" cmpd="sng" algn="ctr">
            <a:noFill/>
            <a:prstDash val="solid"/>
            <a:round/>
            <a:headEnd type="none" w="med" len="med"/>
            <a:tailEnd type="none" w="med" len="med"/>
          </a:ln>
          <a:effectLst>
            <a:reflection blurRad="6350" stA="52000" endA="300" endPos="35000" dir="5400000" sy="-100000" algn="bl" rotWithShape="0"/>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2" fill="hold" grpId="0" nodeType="afterEffect">
                                  <p:stCondLst>
                                    <p:cond delay="250"/>
                                  </p:stCondLst>
                                  <p:childTnLst>
                                    <p:set>
                                      <p:cBhvr>
                                        <p:cTn id="25" dur="1" fill="hold">
                                          <p:stCondLst>
                                            <p:cond delay="0"/>
                                          </p:stCondLst>
                                        </p:cTn>
                                        <p:tgtEl>
                                          <p:spTgt spid="73"/>
                                        </p:tgtEl>
                                        <p:attrNameLst>
                                          <p:attrName>style.visibility</p:attrName>
                                        </p:attrNameLst>
                                      </p:cBhvr>
                                      <p:to>
                                        <p:strVal val="visible"/>
                                      </p:to>
                                    </p:set>
                                    <p:anim calcmode="lin" valueType="num">
                                      <p:cBhvr additive="base">
                                        <p:cTn id="26" dur="500" fill="hold"/>
                                        <p:tgtEl>
                                          <p:spTgt spid="73"/>
                                        </p:tgtEl>
                                        <p:attrNameLst>
                                          <p:attrName>ppt_x</p:attrName>
                                        </p:attrNameLst>
                                      </p:cBhvr>
                                      <p:tavLst>
                                        <p:tav tm="0">
                                          <p:val>
                                            <p:strVal val="1+#ppt_w/2"/>
                                          </p:val>
                                        </p:tav>
                                        <p:tav tm="100000">
                                          <p:val>
                                            <p:strVal val="#ppt_x"/>
                                          </p:val>
                                        </p:tav>
                                      </p:tavLst>
                                    </p:anim>
                                    <p:anim calcmode="lin" valueType="num">
                                      <p:cBhvr additive="base">
                                        <p:cTn id="27" dur="500" fill="hold"/>
                                        <p:tgtEl>
                                          <p:spTgt spid="7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250"/>
                                  </p:stCondLst>
                                  <p:childTnLst>
                                    <p:set>
                                      <p:cBhvr>
                                        <p:cTn id="29" dur="1" fill="hold">
                                          <p:stCondLst>
                                            <p:cond delay="0"/>
                                          </p:stCondLst>
                                        </p:cTn>
                                        <p:tgtEl>
                                          <p:spTgt spid="74"/>
                                        </p:tgtEl>
                                        <p:attrNameLst>
                                          <p:attrName>style.visibility</p:attrName>
                                        </p:attrNameLst>
                                      </p:cBhvr>
                                      <p:to>
                                        <p:strVal val="visible"/>
                                      </p:to>
                                    </p:set>
                                    <p:anim calcmode="lin" valueType="num">
                                      <p:cBhvr additive="base">
                                        <p:cTn id="30" dur="500" fill="hold"/>
                                        <p:tgtEl>
                                          <p:spTgt spid="74"/>
                                        </p:tgtEl>
                                        <p:attrNameLst>
                                          <p:attrName>ppt_x</p:attrName>
                                        </p:attrNameLst>
                                      </p:cBhvr>
                                      <p:tavLst>
                                        <p:tav tm="0">
                                          <p:val>
                                            <p:strVal val="1+#ppt_w/2"/>
                                          </p:val>
                                        </p:tav>
                                        <p:tav tm="100000">
                                          <p:val>
                                            <p:strVal val="#ppt_x"/>
                                          </p:val>
                                        </p:tav>
                                      </p:tavLst>
                                    </p:anim>
                                    <p:anim calcmode="lin" valueType="num">
                                      <p:cBhvr additive="base">
                                        <p:cTn id="31" dur="500" fill="hold"/>
                                        <p:tgtEl>
                                          <p:spTgt spid="74"/>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2" presetClass="entr" presetSubtype="2" fill="hold" grpId="0" nodeType="afterEffect">
                                  <p:stCondLst>
                                    <p:cond delay="25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2" fill="hold" grpId="0" nodeType="afterEffect">
                                  <p:stCondLst>
                                    <p:cond delay="25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1+#ppt_w/2"/>
                                          </p:val>
                                        </p:tav>
                                        <p:tav tm="100000">
                                          <p:val>
                                            <p:strVal val="#ppt_x"/>
                                          </p:val>
                                        </p:tav>
                                      </p:tavLst>
                                    </p:anim>
                                    <p:anim calcmode="lin" valueType="num">
                                      <p:cBhvr additive="base">
                                        <p:cTn id="45" dur="500" fill="hold"/>
                                        <p:tgtEl>
                                          <p:spTgt spid="7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50"/>
                                  </p:stCondLst>
                                  <p:childTnLst>
                                    <p:set>
                                      <p:cBhvr>
                                        <p:cTn id="47" dur="1" fill="hold">
                                          <p:stCondLst>
                                            <p:cond delay="0"/>
                                          </p:stCondLst>
                                        </p:cTn>
                                        <p:tgtEl>
                                          <p:spTgt spid="78"/>
                                        </p:tgtEl>
                                        <p:attrNameLst>
                                          <p:attrName>style.visibility</p:attrName>
                                        </p:attrNameLst>
                                      </p:cBhvr>
                                      <p:to>
                                        <p:strVal val="visible"/>
                                      </p:to>
                                    </p:set>
                                    <p:anim calcmode="lin" valueType="num">
                                      <p:cBhvr additive="base">
                                        <p:cTn id="48" dur="500" fill="hold"/>
                                        <p:tgtEl>
                                          <p:spTgt spid="78"/>
                                        </p:tgtEl>
                                        <p:attrNameLst>
                                          <p:attrName>ppt_x</p:attrName>
                                        </p:attrNameLst>
                                      </p:cBhvr>
                                      <p:tavLst>
                                        <p:tav tm="0">
                                          <p:val>
                                            <p:strVal val="1+#ppt_w/2"/>
                                          </p:val>
                                        </p:tav>
                                        <p:tav tm="100000">
                                          <p:val>
                                            <p:strVal val="#ppt_x"/>
                                          </p:val>
                                        </p:tav>
                                      </p:tavLst>
                                    </p:anim>
                                    <p:anim calcmode="lin" valueType="num">
                                      <p:cBhvr additive="base">
                                        <p:cTn id="49" dur="500" fill="hold"/>
                                        <p:tgtEl>
                                          <p:spTgt spid="78"/>
                                        </p:tgtEl>
                                        <p:attrNameLst>
                                          <p:attrName>ppt_y</p:attrName>
                                        </p:attrNameLst>
                                      </p:cBhvr>
                                      <p:tavLst>
                                        <p:tav tm="0">
                                          <p:val>
                                            <p:strVal val="#ppt_y"/>
                                          </p:val>
                                        </p:tav>
                                        <p:tav tm="100000">
                                          <p:val>
                                            <p:strVal val="#ppt_y"/>
                                          </p:val>
                                        </p:tav>
                                      </p:tavLst>
                                    </p:anim>
                                  </p:childTnLst>
                                </p:cTn>
                              </p:par>
                            </p:childTnLst>
                          </p:cTn>
                        </p:par>
                        <p:par>
                          <p:cTn id="50" fill="hold">
                            <p:stCondLst>
                              <p:cond delay="3250"/>
                            </p:stCondLst>
                            <p:childTnLst>
                              <p:par>
                                <p:cTn id="51" presetID="2" presetClass="entr" presetSubtype="2" fill="hold" grpId="0" nodeType="afterEffect">
                                  <p:stCondLst>
                                    <p:cond delay="25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500" fill="hold"/>
                                        <p:tgtEl>
                                          <p:spTgt spid="79"/>
                                        </p:tgtEl>
                                        <p:attrNameLst>
                                          <p:attrName>ppt_x</p:attrName>
                                        </p:attrNameLst>
                                      </p:cBhvr>
                                      <p:tavLst>
                                        <p:tav tm="0">
                                          <p:val>
                                            <p:strVal val="1+#ppt_w/2"/>
                                          </p:val>
                                        </p:tav>
                                        <p:tav tm="100000">
                                          <p:val>
                                            <p:strVal val="#ppt_x"/>
                                          </p:val>
                                        </p:tav>
                                      </p:tavLst>
                                    </p:anim>
                                    <p:anim calcmode="lin" valueType="num">
                                      <p:cBhvr additive="base">
                                        <p:cTn id="54" dur="500" fill="hold"/>
                                        <p:tgtEl>
                                          <p:spTgt spid="7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80"/>
                                        </p:tgtEl>
                                        <p:attrNameLst>
                                          <p:attrName>style.visibility</p:attrName>
                                        </p:attrNameLst>
                                      </p:cBhvr>
                                      <p:to>
                                        <p:strVal val="visible"/>
                                      </p:to>
                                    </p:set>
                                    <p:anim calcmode="lin" valueType="num">
                                      <p:cBhvr additive="base">
                                        <p:cTn id="57" dur="500" fill="hold"/>
                                        <p:tgtEl>
                                          <p:spTgt spid="80"/>
                                        </p:tgtEl>
                                        <p:attrNameLst>
                                          <p:attrName>ppt_x</p:attrName>
                                        </p:attrNameLst>
                                      </p:cBhvr>
                                      <p:tavLst>
                                        <p:tav tm="0">
                                          <p:val>
                                            <p:strVal val="1+#ppt_w/2"/>
                                          </p:val>
                                        </p:tav>
                                        <p:tav tm="100000">
                                          <p:val>
                                            <p:strVal val="#ppt_x"/>
                                          </p:val>
                                        </p:tav>
                                      </p:tavLst>
                                    </p:anim>
                                    <p:anim calcmode="lin" valueType="num">
                                      <p:cBhvr additive="base">
                                        <p:cTn id="5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73" grpId="0" animBg="1"/>
      <p:bldP spid="74" grpId="0"/>
      <p:bldP spid="75" grpId="0" animBg="1"/>
      <p:bldP spid="76" grpId="0"/>
      <p:bldP spid="77" grpId="0" animBg="1"/>
      <p:bldP spid="78" grpId="0"/>
      <p:bldP spid="79" grpId="0" animBg="1"/>
      <p:bldP spid="80"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123315"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与</a:t>
            </a:r>
            <a:r>
              <a:rPr lang="en-US" altLang="zh-CN" b="1" dirty="0">
                <a:solidFill>
                  <a:schemeClr val="bg1"/>
                </a:solidFill>
              </a:rPr>
              <a:t>UI</a:t>
            </a:r>
            <a:r>
              <a:rPr lang="zh-CN" altLang="en-US" b="1" dirty="0">
                <a:solidFill>
                  <a:schemeClr val="bg1"/>
                </a:solidFill>
              </a:rPr>
              <a:t>交互</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7" name="椭圆 86">
            <a:extLst>
              <a:ext uri="{FF2B5EF4-FFF2-40B4-BE49-F238E27FC236}">
                <a16:creationId xmlns:a16="http://schemas.microsoft.com/office/drawing/2014/main" id="{1A81D68D-2863-442B-A8A1-BF3313C6B36C}"/>
              </a:ext>
            </a:extLst>
          </p:cNvPr>
          <p:cNvSpPr/>
          <p:nvPr/>
        </p:nvSpPr>
        <p:spPr bwMode="auto">
          <a:xfrm>
            <a:off x="5899112" y="1879628"/>
            <a:ext cx="1328191" cy="1328191"/>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92" name="文本框 91">
            <a:extLst>
              <a:ext uri="{FF2B5EF4-FFF2-40B4-BE49-F238E27FC236}">
                <a16:creationId xmlns:a16="http://schemas.microsoft.com/office/drawing/2014/main" id="{5AFFA22B-D3FF-4EBA-BAEA-212B4DA2275C}"/>
              </a:ext>
            </a:extLst>
          </p:cNvPr>
          <p:cNvSpPr txBox="1"/>
          <p:nvPr/>
        </p:nvSpPr>
        <p:spPr>
          <a:xfrm>
            <a:off x="6132583" y="2308225"/>
            <a:ext cx="870540" cy="461665"/>
          </a:xfrm>
          <a:prstGeom prst="rect">
            <a:avLst/>
          </a:prstGeom>
          <a:noFill/>
        </p:spPr>
        <p:txBody>
          <a:bodyPr wrap="square" rtlCol="0" anchor="ctr">
            <a:spAutoFit/>
          </a:bodyPr>
          <a:lstStyle/>
          <a:p>
            <a:pPr algn="ctr"/>
            <a:r>
              <a:rPr lang="zh-CN" altLang="en-US" sz="2400" b="1" dirty="0">
                <a:solidFill>
                  <a:schemeClr val="accent4">
                    <a:lumMod val="65000"/>
                    <a:lumOff val="35000"/>
                  </a:schemeClr>
                </a:solidFill>
              </a:rPr>
              <a:t>按我</a:t>
            </a:r>
          </a:p>
        </p:txBody>
      </p:sp>
      <p:sp>
        <p:nvSpPr>
          <p:cNvPr id="3" name="文本框 2">
            <a:extLst>
              <a:ext uri="{FF2B5EF4-FFF2-40B4-BE49-F238E27FC236}">
                <a16:creationId xmlns:a16="http://schemas.microsoft.com/office/drawing/2014/main" id="{C5699F55-37FC-4BCF-865E-7ECB4E9E8156}"/>
              </a:ext>
            </a:extLst>
          </p:cNvPr>
          <p:cNvSpPr txBox="1"/>
          <p:nvPr/>
        </p:nvSpPr>
        <p:spPr>
          <a:xfrm>
            <a:off x="6041252" y="1297088"/>
            <a:ext cx="971741" cy="461665"/>
          </a:xfrm>
          <a:prstGeom prst="rect">
            <a:avLst/>
          </a:prstGeom>
          <a:noFill/>
        </p:spPr>
        <p:txBody>
          <a:bodyPr wrap="none" rtlCol="0">
            <a:spAutoFit/>
          </a:bodyPr>
          <a:lstStyle/>
          <a:p>
            <a:r>
              <a:rPr lang="en-US" altLang="zh-CN" sz="2400" b="1" dirty="0">
                <a:solidFill>
                  <a:srgbClr val="7030A0"/>
                </a:solidFill>
              </a:rPr>
              <a:t>3D UI</a:t>
            </a:r>
            <a:endParaRPr lang="zh-CN" altLang="en-US" sz="2400" b="1" dirty="0">
              <a:solidFill>
                <a:srgbClr val="7030A0"/>
              </a:solidFill>
            </a:endParaRPr>
          </a:p>
        </p:txBody>
      </p:sp>
      <p:pic>
        <p:nvPicPr>
          <p:cNvPr id="8" name="图片 7">
            <a:extLst>
              <a:ext uri="{FF2B5EF4-FFF2-40B4-BE49-F238E27FC236}">
                <a16:creationId xmlns:a16="http://schemas.microsoft.com/office/drawing/2014/main" id="{67C87F45-4D2A-433B-8539-756BABE0C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72293">
            <a:off x="1096670" y="2599651"/>
            <a:ext cx="3500873" cy="1971878"/>
          </a:xfrm>
          <a:prstGeom prst="rect">
            <a:avLst/>
          </a:prstGeom>
        </p:spPr>
      </p:pic>
    </p:spTree>
    <p:custDataLst>
      <p:tags r:id="rId1"/>
    </p:custDataLst>
    <p:extLst>
      <p:ext uri="{BB962C8B-B14F-4D97-AF65-F5344CB8AC3E}">
        <p14:creationId xmlns:p14="http://schemas.microsoft.com/office/powerpoint/2010/main" val="1196106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63" presetClass="path" presetSubtype="0" accel="50000" decel="50000" fill="hold" nodeType="afterEffect">
                                  <p:stCondLst>
                                    <p:cond delay="0"/>
                                  </p:stCondLst>
                                  <p:childTnLst>
                                    <p:animMotion origin="layout" path="M -4.72222E-6 1.11022E-16 L 0.25 1.11022E-16 " pathEditMode="relative" rAng="0" ptsTypes="AA">
                                      <p:cBhvr>
                                        <p:cTn id="28" dur="1000" fill="hold"/>
                                        <p:tgtEl>
                                          <p:spTgt spid="8"/>
                                        </p:tgtEl>
                                        <p:attrNameLst>
                                          <p:attrName>ppt_x</p:attrName>
                                          <p:attrName>ppt_y</p:attrName>
                                        </p:attrNameLst>
                                      </p:cBhvr>
                                      <p:rCtr x="12500" y="0"/>
                                    </p:animMotion>
                                  </p:childTnLst>
                                </p:cTn>
                              </p:par>
                            </p:childTnLst>
                          </p:cTn>
                        </p:par>
                        <p:par>
                          <p:cTn id="29" fill="hold">
                            <p:stCondLst>
                              <p:cond delay="1500"/>
                            </p:stCondLst>
                            <p:childTnLst>
                              <p:par>
                                <p:cTn id="30" presetID="6" presetClass="emph" presetSubtype="0" fill="hold" grpId="1" nodeType="afterEffect">
                                  <p:stCondLst>
                                    <p:cond delay="0"/>
                                  </p:stCondLst>
                                  <p:childTnLst>
                                    <p:animScale>
                                      <p:cBhvr>
                                        <p:cTn id="31" dur="250" fill="hold"/>
                                        <p:tgtEl>
                                          <p:spTgt spid="87"/>
                                        </p:tgtEl>
                                      </p:cBhvr>
                                      <p:by x="85000" y="85000"/>
                                    </p:animScale>
                                  </p:childTnLst>
                                </p:cTn>
                              </p:par>
                              <p:par>
                                <p:cTn id="32" presetID="6" presetClass="emph" presetSubtype="0" fill="hold" grpId="1" nodeType="withEffect">
                                  <p:stCondLst>
                                    <p:cond delay="0"/>
                                  </p:stCondLst>
                                  <p:childTnLst>
                                    <p:animScale>
                                      <p:cBhvr>
                                        <p:cTn id="33" dur="250" fill="hold"/>
                                        <p:tgtEl>
                                          <p:spTgt spid="92"/>
                                        </p:tgtEl>
                                      </p:cBhvr>
                                      <p:by x="85000" y="85000"/>
                                    </p:animScale>
                                  </p:childTnLst>
                                </p:cTn>
                              </p:par>
                              <p:par>
                                <p:cTn id="34" presetID="24" presetClass="emph" presetSubtype="0" fill="hold" grpId="2" nodeType="withEffect">
                                  <p:stCondLst>
                                    <p:cond delay="0"/>
                                  </p:stCondLst>
                                  <p:childTnLst>
                                    <p:animClr clrSpc="hsl" dir="cw">
                                      <p:cBhvr override="childStyle">
                                        <p:cTn id="35" dur="250" fill="hold"/>
                                        <p:tgtEl>
                                          <p:spTgt spid="87"/>
                                        </p:tgtEl>
                                        <p:attrNameLst>
                                          <p:attrName>style.color</p:attrName>
                                        </p:attrNameLst>
                                      </p:cBhvr>
                                      <p:by>
                                        <p:hsl h="0" s="-12549" l="-25098"/>
                                      </p:by>
                                    </p:animClr>
                                    <p:animClr clrSpc="hsl" dir="cw">
                                      <p:cBhvr>
                                        <p:cTn id="36" dur="250" fill="hold"/>
                                        <p:tgtEl>
                                          <p:spTgt spid="87"/>
                                        </p:tgtEl>
                                        <p:attrNameLst>
                                          <p:attrName>fillcolor</p:attrName>
                                        </p:attrNameLst>
                                      </p:cBhvr>
                                      <p:by>
                                        <p:hsl h="0" s="-12549" l="-25098"/>
                                      </p:by>
                                    </p:animClr>
                                    <p:animClr clrSpc="hsl" dir="cw">
                                      <p:cBhvr>
                                        <p:cTn id="37" dur="250" fill="hold"/>
                                        <p:tgtEl>
                                          <p:spTgt spid="87"/>
                                        </p:tgtEl>
                                        <p:attrNameLst>
                                          <p:attrName>stroke.color</p:attrName>
                                        </p:attrNameLst>
                                      </p:cBhvr>
                                      <p:by>
                                        <p:hsl h="0" s="-12549" l="-25098"/>
                                      </p:by>
                                    </p:animClr>
                                    <p:set>
                                      <p:cBhvr>
                                        <p:cTn id="38" dur="250" fill="hold"/>
                                        <p:tgtEl>
                                          <p:spTgt spid="87"/>
                                        </p:tgtEl>
                                        <p:attrNameLst>
                                          <p:attrName>fill.type</p:attrName>
                                        </p:attrNameLst>
                                      </p:cBhvr>
                                      <p:to>
                                        <p:strVal val="solid"/>
                                      </p:to>
                                    </p:set>
                                  </p:childTnLst>
                                </p:cTn>
                              </p:par>
                              <p:par>
                                <p:cTn id="39" presetID="24" presetClass="emph" presetSubtype="0" fill="hold" grpId="2" nodeType="withEffect">
                                  <p:stCondLst>
                                    <p:cond delay="0"/>
                                  </p:stCondLst>
                                  <p:childTnLst>
                                    <p:animClr clrSpc="hsl" dir="cw">
                                      <p:cBhvr override="childStyle">
                                        <p:cTn id="40" dur="250" fill="hold"/>
                                        <p:tgtEl>
                                          <p:spTgt spid="92"/>
                                        </p:tgtEl>
                                        <p:attrNameLst>
                                          <p:attrName>style.color</p:attrName>
                                        </p:attrNameLst>
                                      </p:cBhvr>
                                      <p:by>
                                        <p:hsl h="0" s="-12549" l="-25098"/>
                                      </p:by>
                                    </p:animClr>
                                    <p:animClr clrSpc="hsl" dir="cw">
                                      <p:cBhvr>
                                        <p:cTn id="41" dur="250" fill="hold"/>
                                        <p:tgtEl>
                                          <p:spTgt spid="92"/>
                                        </p:tgtEl>
                                        <p:attrNameLst>
                                          <p:attrName>fillcolor</p:attrName>
                                        </p:attrNameLst>
                                      </p:cBhvr>
                                      <p:by>
                                        <p:hsl h="0" s="-12549" l="-25098"/>
                                      </p:by>
                                    </p:animClr>
                                    <p:animClr clrSpc="hsl" dir="cw">
                                      <p:cBhvr>
                                        <p:cTn id="42" dur="250" fill="hold"/>
                                        <p:tgtEl>
                                          <p:spTgt spid="92"/>
                                        </p:tgtEl>
                                        <p:attrNameLst>
                                          <p:attrName>stroke.color</p:attrName>
                                        </p:attrNameLst>
                                      </p:cBhvr>
                                      <p:by>
                                        <p:hsl h="0" s="-12549" l="-25098"/>
                                      </p:by>
                                    </p:animClr>
                                    <p:set>
                                      <p:cBhvr>
                                        <p:cTn id="43" dur="250" fill="hold"/>
                                        <p:tgtEl>
                                          <p:spTgt spid="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7" grpId="1" animBg="1"/>
      <p:bldP spid="87" grpId="2" animBg="1"/>
      <p:bldP spid="92" grpId="0"/>
      <p:bldP spid="92" grpId="1"/>
      <p:bldP spid="92" grpId="2"/>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82499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与实体开关交互</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8" name="文本框 87">
            <a:extLst>
              <a:ext uri="{FF2B5EF4-FFF2-40B4-BE49-F238E27FC236}">
                <a16:creationId xmlns:a16="http://schemas.microsoft.com/office/drawing/2014/main" id="{1A4AA904-E64F-406A-8396-A3894D3FE0E5}"/>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zh-CN" altLang="en-US" b="1" dirty="0">
                <a:solidFill>
                  <a:srgbClr val="7030A0"/>
                </a:solidFill>
              </a:rPr>
              <a:t>场景中包含了按钮式的控制开关，如与浴缸和炉灶的交互。</a:t>
            </a:r>
            <a:endParaRPr lang="en-US" altLang="zh-CN" b="1" dirty="0">
              <a:solidFill>
                <a:srgbClr val="7030A0"/>
              </a:solidFill>
            </a:endParaRPr>
          </a:p>
          <a:p>
            <a:pPr>
              <a:lnSpc>
                <a:spcPct val="150000"/>
              </a:lnSpc>
            </a:pPr>
            <a:r>
              <a:rPr lang="zh-CN" altLang="en-US" b="1" dirty="0">
                <a:solidFill>
                  <a:srgbClr val="7030A0"/>
                </a:solidFill>
              </a:rPr>
              <a:t>此类开关采取直接接触交互的方式，通过</a:t>
            </a:r>
            <a:r>
              <a:rPr lang="en-US" altLang="zh-CN" b="1" dirty="0">
                <a:solidFill>
                  <a:srgbClr val="7030A0"/>
                </a:solidFill>
              </a:rPr>
              <a:t>Unity</a:t>
            </a:r>
            <a:r>
              <a:rPr lang="zh-CN" altLang="en-US" b="1" dirty="0">
                <a:solidFill>
                  <a:srgbClr val="7030A0"/>
                </a:solidFill>
              </a:rPr>
              <a:t>的触发器逻辑即可实现。</a:t>
            </a:r>
          </a:p>
        </p:txBody>
      </p:sp>
      <p:pic>
        <p:nvPicPr>
          <p:cNvPr id="9" name="图片 8">
            <a:extLst>
              <a:ext uri="{FF2B5EF4-FFF2-40B4-BE49-F238E27FC236}">
                <a16:creationId xmlns:a16="http://schemas.microsoft.com/office/drawing/2014/main" id="{0F63F1C2-170D-4B10-A1AC-AA37527C73FF}"/>
              </a:ext>
            </a:extLst>
          </p:cNvPr>
          <p:cNvPicPr>
            <a:picLocks noChangeAspect="1"/>
          </p:cNvPicPr>
          <p:nvPr/>
        </p:nvPicPr>
        <p:blipFill>
          <a:blip r:embed="rId3"/>
          <a:stretch>
            <a:fillRect/>
          </a:stretch>
        </p:blipFill>
        <p:spPr>
          <a:xfrm>
            <a:off x="4851392" y="2717804"/>
            <a:ext cx="2189117" cy="1621516"/>
          </a:xfrm>
          <a:prstGeom prst="rect">
            <a:avLst/>
          </a:prstGeom>
        </p:spPr>
      </p:pic>
      <p:pic>
        <p:nvPicPr>
          <p:cNvPr id="4" name="图片 3">
            <a:extLst>
              <a:ext uri="{FF2B5EF4-FFF2-40B4-BE49-F238E27FC236}">
                <a16:creationId xmlns:a16="http://schemas.microsoft.com/office/drawing/2014/main" id="{8965A54E-9CCE-49A9-8EC3-EEF928B79CE0}"/>
              </a:ext>
            </a:extLst>
          </p:cNvPr>
          <p:cNvPicPr>
            <a:picLocks noChangeAspect="1"/>
          </p:cNvPicPr>
          <p:nvPr/>
        </p:nvPicPr>
        <p:blipFill>
          <a:blip r:embed="rId4"/>
          <a:stretch>
            <a:fillRect/>
          </a:stretch>
        </p:blipFill>
        <p:spPr>
          <a:xfrm>
            <a:off x="1753409" y="2717804"/>
            <a:ext cx="2189959" cy="1621515"/>
          </a:xfrm>
          <a:prstGeom prst="rect">
            <a:avLst/>
          </a:prstGeom>
        </p:spPr>
      </p:pic>
    </p:spTree>
    <p:custDataLst>
      <p:tags r:id="rId1"/>
    </p:custDataLst>
    <p:extLst>
      <p:ext uri="{BB962C8B-B14F-4D97-AF65-F5344CB8AC3E}">
        <p14:creationId xmlns:p14="http://schemas.microsoft.com/office/powerpoint/2010/main" val="4269146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8">
                                            <p:txEl>
                                              <p:pRg st="0" end="0"/>
                                            </p:txEl>
                                          </p:spTgt>
                                        </p:tgtEl>
                                        <p:attrNameLst>
                                          <p:attrName>style.visibility</p:attrName>
                                        </p:attrNameLst>
                                      </p:cBhvr>
                                      <p:to>
                                        <p:strVal val="visible"/>
                                      </p:to>
                                    </p:set>
                                    <p:animEffect transition="in" filter="fade">
                                      <p:cBhvr>
                                        <p:cTn id="13" dur="500"/>
                                        <p:tgtEl>
                                          <p:spTgt spid="88">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8">
                                            <p:txEl>
                                              <p:pRg st="1" end="1"/>
                                            </p:txEl>
                                          </p:spTgt>
                                        </p:tgtEl>
                                        <p:attrNameLst>
                                          <p:attrName>style.visibility</p:attrName>
                                        </p:attrNameLst>
                                      </p:cBhvr>
                                      <p:to>
                                        <p:strVal val="visible"/>
                                      </p:to>
                                    </p:set>
                                    <p:animEffect transition="in" filter="fade">
                                      <p:cBhvr>
                                        <p:cTn id="17" dur="500"/>
                                        <p:tgtEl>
                                          <p:spTgt spid="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1123315"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抓起物体</a:t>
            </a: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8" name="文本框 87">
            <a:extLst>
              <a:ext uri="{FF2B5EF4-FFF2-40B4-BE49-F238E27FC236}">
                <a16:creationId xmlns:a16="http://schemas.microsoft.com/office/drawing/2014/main" id="{1A4AA904-E64F-406A-8396-A3894D3FE0E5}"/>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zh-CN" altLang="en-US" b="1" dirty="0">
                <a:solidFill>
                  <a:srgbClr val="7030A0"/>
                </a:solidFill>
              </a:rPr>
              <a:t>客厅场景中，有通过手部抓起电源线的操作。</a:t>
            </a:r>
            <a:endParaRPr lang="en-US" altLang="zh-CN" b="1" dirty="0">
              <a:solidFill>
                <a:srgbClr val="7030A0"/>
              </a:solidFill>
            </a:endParaRPr>
          </a:p>
          <a:p>
            <a:pPr>
              <a:lnSpc>
                <a:spcPct val="150000"/>
              </a:lnSpc>
            </a:pPr>
            <a:r>
              <a:rPr lang="zh-CN" altLang="en-US" b="1" dirty="0">
                <a:solidFill>
                  <a:srgbClr val="7030A0"/>
                </a:solidFill>
              </a:rPr>
              <a:t>此类操作通过 </a:t>
            </a:r>
            <a:r>
              <a:rPr lang="en-US" altLang="zh-CN" b="1" dirty="0">
                <a:solidFill>
                  <a:srgbClr val="7030A0"/>
                </a:solidFill>
                <a:latin typeface="Times New Roman" panose="02020603050405020304" pitchFamily="18" charset="0"/>
              </a:rPr>
              <a:t>Leap Motion </a:t>
            </a:r>
            <a:r>
              <a:rPr lang="zh-CN" altLang="en-US" b="1" dirty="0">
                <a:solidFill>
                  <a:srgbClr val="7030A0"/>
                </a:solidFill>
                <a:latin typeface="Times New Roman" panose="02020603050405020304" pitchFamily="18" charset="0"/>
              </a:rPr>
              <a:t>提供的 </a:t>
            </a:r>
            <a:r>
              <a:rPr lang="en-US" altLang="zh-CN" b="1" dirty="0">
                <a:solidFill>
                  <a:srgbClr val="7030A0"/>
                </a:solidFill>
                <a:latin typeface="Times New Roman" panose="02020603050405020304" pitchFamily="18" charset="0"/>
              </a:rPr>
              <a:t>Interaction Engine</a:t>
            </a:r>
            <a:r>
              <a:rPr lang="zh-CN" altLang="en-US" b="1" dirty="0">
                <a:solidFill>
                  <a:srgbClr val="7030A0"/>
                </a:solidFill>
                <a:latin typeface="Times New Roman" panose="02020603050405020304" pitchFamily="18" charset="0"/>
              </a:rPr>
              <a:t>（交互引擎模块）来实现。</a:t>
            </a:r>
          </a:p>
        </p:txBody>
      </p:sp>
      <p:sp>
        <p:nvSpPr>
          <p:cNvPr id="87" name="文本框 86">
            <a:extLst>
              <a:ext uri="{FF2B5EF4-FFF2-40B4-BE49-F238E27FC236}">
                <a16:creationId xmlns:a16="http://schemas.microsoft.com/office/drawing/2014/main" id="{CCB13102-DF30-4FA6-B887-821793C248EC}"/>
              </a:ext>
            </a:extLst>
          </p:cNvPr>
          <p:cNvSpPr txBox="1"/>
          <p:nvPr/>
        </p:nvSpPr>
        <p:spPr>
          <a:xfrm>
            <a:off x="311272" y="1322398"/>
            <a:ext cx="8591304" cy="870751"/>
          </a:xfrm>
          <a:prstGeom prst="rect">
            <a:avLst/>
          </a:prstGeom>
          <a:noFill/>
        </p:spPr>
        <p:txBody>
          <a:bodyPr wrap="square" rtlCol="0">
            <a:spAutoFit/>
          </a:bodyPr>
          <a:lstStyle/>
          <a:p>
            <a:pPr>
              <a:lnSpc>
                <a:spcPct val="150000"/>
              </a:lnSpc>
            </a:pPr>
            <a:r>
              <a:rPr lang="en-US" altLang="zh-CN" b="1" dirty="0">
                <a:solidFill>
                  <a:srgbClr val="7030A0"/>
                </a:solidFill>
                <a:latin typeface="Times New Roman" panose="02020603050405020304" pitchFamily="18" charset="0"/>
              </a:rPr>
              <a:t>Interaction Engine </a:t>
            </a:r>
            <a:r>
              <a:rPr lang="zh-CN" altLang="en-US" b="1" dirty="0">
                <a:solidFill>
                  <a:srgbClr val="7030A0"/>
                </a:solidFill>
                <a:latin typeface="Times New Roman" panose="02020603050405020304" pitchFamily="18" charset="0"/>
              </a:rPr>
              <a:t>允许用户直接抓起大小适当、形状简单的物体，</a:t>
            </a:r>
            <a:endParaRPr lang="en-US" altLang="zh-CN" b="1" dirty="0">
              <a:solidFill>
                <a:srgbClr val="7030A0"/>
              </a:solidFill>
              <a:latin typeface="Times New Roman" panose="02020603050405020304" pitchFamily="18" charset="0"/>
            </a:endParaRPr>
          </a:p>
          <a:p>
            <a:pPr>
              <a:lnSpc>
                <a:spcPct val="150000"/>
              </a:lnSpc>
            </a:pPr>
            <a:r>
              <a:rPr lang="zh-CN" altLang="en-US" b="1" dirty="0">
                <a:solidFill>
                  <a:srgbClr val="7030A0"/>
                </a:solidFill>
                <a:latin typeface="Times New Roman" panose="02020603050405020304" pitchFamily="18" charset="0"/>
              </a:rPr>
              <a:t>如立方体、球体或细长物体。</a:t>
            </a:r>
          </a:p>
        </p:txBody>
      </p:sp>
      <p:pic>
        <p:nvPicPr>
          <p:cNvPr id="8" name="图片 7">
            <a:extLst>
              <a:ext uri="{FF2B5EF4-FFF2-40B4-BE49-F238E27FC236}">
                <a16:creationId xmlns:a16="http://schemas.microsoft.com/office/drawing/2014/main" id="{4F5923E8-3616-44CD-ACEF-CF30802BF51F}"/>
              </a:ext>
            </a:extLst>
          </p:cNvPr>
          <p:cNvPicPr>
            <a:picLocks noChangeAspect="1"/>
          </p:cNvPicPr>
          <p:nvPr/>
        </p:nvPicPr>
        <p:blipFill>
          <a:blip r:embed="rId3"/>
          <a:stretch>
            <a:fillRect/>
          </a:stretch>
        </p:blipFill>
        <p:spPr>
          <a:xfrm>
            <a:off x="2227760" y="2672632"/>
            <a:ext cx="4749589" cy="1619048"/>
          </a:xfrm>
          <a:prstGeom prst="rect">
            <a:avLst/>
          </a:prstGeom>
        </p:spPr>
      </p:pic>
    </p:spTree>
    <p:custDataLst>
      <p:tags r:id="rId1"/>
    </p:custDataLst>
    <p:extLst>
      <p:ext uri="{BB962C8B-B14F-4D97-AF65-F5344CB8AC3E}">
        <p14:creationId xmlns:p14="http://schemas.microsoft.com/office/powerpoint/2010/main" val="686997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randombar(horizontal)">
                                      <p:cBhvr>
                                        <p:cTn id="13" dur="5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88"/>
                                        </p:tgtEl>
                                      </p:cBhvr>
                                    </p:animEffect>
                                    <p:set>
                                      <p:cBhvr>
                                        <p:cTn id="18" dur="1" fill="hold">
                                          <p:stCondLst>
                                            <p:cond delay="499"/>
                                          </p:stCondLst>
                                        </p:cTn>
                                        <p:tgtEl>
                                          <p:spTgt spid="88"/>
                                        </p:tgtEl>
                                        <p:attrNameLst>
                                          <p:attrName>style.visibility</p:attrName>
                                        </p:attrNameLst>
                                      </p:cBhvr>
                                      <p:to>
                                        <p:strVal val="hidden"/>
                                      </p:to>
                                    </p:set>
                                  </p:childTnLst>
                                </p:cTn>
                              </p:par>
                            </p:childTnLst>
                          </p:cTn>
                        </p:par>
                        <p:par>
                          <p:cTn id="19" fill="hold">
                            <p:stCondLst>
                              <p:cond delay="500"/>
                            </p:stCondLst>
                            <p:childTnLst>
                              <p:par>
                                <p:cTn id="20" presetID="14" presetClass="entr" presetSubtype="10" fill="hold" grpId="0" nodeType="after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randombar(horizontal)">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p:bldP spid="88" grpId="1"/>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205074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组合逻辑手势交互</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8" name="文本框 87">
            <a:extLst>
              <a:ext uri="{FF2B5EF4-FFF2-40B4-BE49-F238E27FC236}">
                <a16:creationId xmlns:a16="http://schemas.microsoft.com/office/drawing/2014/main" id="{1A4AA904-E64F-406A-8396-A3894D3FE0E5}"/>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en-US" altLang="zh-CN" b="1" dirty="0">
                <a:solidFill>
                  <a:srgbClr val="7030A0"/>
                </a:solidFill>
                <a:latin typeface="Times New Roman" panose="02020603050405020304" pitchFamily="18" charset="0"/>
                <a:cs typeface="Times New Roman" panose="02020603050405020304" pitchFamily="18" charset="0"/>
              </a:rPr>
              <a:t>Leap Motion </a:t>
            </a:r>
            <a:r>
              <a:rPr lang="zh-CN" altLang="en-US" b="1" dirty="0">
                <a:solidFill>
                  <a:srgbClr val="7030A0"/>
                </a:solidFill>
              </a:rPr>
              <a:t>可识别到各种条件复杂的手势，其采用了组合逻辑的形式，将复杂手势拆解成若干个单一条件，当最终组合结果输出为真时，去执行相应的操作。</a:t>
            </a:r>
            <a:endParaRPr lang="en-US" altLang="zh-CN" b="1" dirty="0">
              <a:solidFill>
                <a:srgbClr val="7030A0"/>
              </a:solidFill>
            </a:endParaRPr>
          </a:p>
        </p:txBody>
      </p:sp>
      <p:sp>
        <p:nvSpPr>
          <p:cNvPr id="89" name="文本框 88">
            <a:extLst>
              <a:ext uri="{FF2B5EF4-FFF2-40B4-BE49-F238E27FC236}">
                <a16:creationId xmlns:a16="http://schemas.microsoft.com/office/drawing/2014/main" id="{96D54C54-5A35-4454-96EA-1D578D185326}"/>
              </a:ext>
            </a:extLst>
          </p:cNvPr>
          <p:cNvSpPr txBox="1"/>
          <p:nvPr/>
        </p:nvSpPr>
        <p:spPr>
          <a:xfrm>
            <a:off x="314365" y="1321670"/>
            <a:ext cx="8591304" cy="2585323"/>
          </a:xfrm>
          <a:prstGeom prst="rect">
            <a:avLst/>
          </a:prstGeom>
          <a:noFill/>
        </p:spPr>
        <p:txBody>
          <a:bodyPr wrap="square" rtlCol="0">
            <a:spAutoFit/>
          </a:bodyPr>
          <a:lstStyle/>
          <a:p>
            <a:pPr>
              <a:lnSpc>
                <a:spcPct val="150000"/>
              </a:lnSpc>
            </a:pPr>
            <a:r>
              <a:rPr lang="zh-CN" altLang="en-US" b="1" dirty="0">
                <a:solidFill>
                  <a:srgbClr val="7030A0"/>
                </a:solidFill>
              </a:rPr>
              <a:t>自带的简单手势条件有：</a:t>
            </a:r>
            <a:endParaRPr lang="en-US" altLang="zh-CN" b="1" dirty="0">
              <a:solidFill>
                <a:srgbClr val="7030A0"/>
              </a:solidFill>
            </a:endParaRPr>
          </a:p>
          <a:p>
            <a:pPr>
              <a:lnSpc>
                <a:spcPct val="150000"/>
              </a:lnSpc>
            </a:pPr>
            <a:r>
              <a:rPr lang="zh-CN" altLang="en-US" b="1" dirty="0">
                <a:solidFill>
                  <a:srgbClr val="7030A0"/>
                </a:solidFill>
              </a:rPr>
              <a:t>掌心朝向</a:t>
            </a:r>
            <a:endParaRPr lang="en-US" altLang="zh-CN" b="1" dirty="0">
              <a:solidFill>
                <a:srgbClr val="7030A0"/>
              </a:solidFill>
            </a:endParaRPr>
          </a:p>
          <a:p>
            <a:pPr>
              <a:lnSpc>
                <a:spcPct val="150000"/>
              </a:lnSpc>
            </a:pPr>
            <a:r>
              <a:rPr lang="zh-CN" altLang="en-US" b="1" dirty="0">
                <a:solidFill>
                  <a:srgbClr val="7030A0"/>
                </a:solidFill>
              </a:rPr>
              <a:t>手指朝向</a:t>
            </a:r>
            <a:endParaRPr lang="en-US" altLang="zh-CN" b="1" dirty="0">
              <a:solidFill>
                <a:srgbClr val="7030A0"/>
              </a:solidFill>
            </a:endParaRPr>
          </a:p>
          <a:p>
            <a:pPr>
              <a:lnSpc>
                <a:spcPct val="150000"/>
              </a:lnSpc>
            </a:pPr>
            <a:r>
              <a:rPr lang="zh-CN" altLang="en-US" b="1" dirty="0">
                <a:solidFill>
                  <a:srgbClr val="7030A0"/>
                </a:solidFill>
              </a:rPr>
              <a:t>手指是否弯曲</a:t>
            </a:r>
            <a:endParaRPr lang="en-US" altLang="zh-CN" b="1" dirty="0">
              <a:solidFill>
                <a:srgbClr val="7030A0"/>
              </a:solidFill>
            </a:endParaRPr>
          </a:p>
          <a:p>
            <a:pPr>
              <a:lnSpc>
                <a:spcPct val="150000"/>
              </a:lnSpc>
            </a:pPr>
            <a:r>
              <a:rPr lang="zh-CN" altLang="en-US" b="1" dirty="0">
                <a:solidFill>
                  <a:srgbClr val="7030A0"/>
                </a:solidFill>
              </a:rPr>
              <a:t>与指定目标是否接触</a:t>
            </a:r>
            <a:endParaRPr lang="en-US" altLang="zh-CN" b="1" dirty="0">
              <a:solidFill>
                <a:srgbClr val="7030A0"/>
              </a:solidFill>
            </a:endParaRPr>
          </a:p>
          <a:p>
            <a:pPr>
              <a:lnSpc>
                <a:spcPct val="150000"/>
              </a:lnSpc>
            </a:pPr>
            <a:r>
              <a:rPr lang="zh-CN" altLang="en-US" b="1" dirty="0">
                <a:solidFill>
                  <a:srgbClr val="7030A0"/>
                </a:solidFill>
              </a:rPr>
              <a:t>是否捏住拇指和食指</a:t>
            </a:r>
            <a:endParaRPr lang="en-US" altLang="zh-CN" b="1" dirty="0">
              <a:solidFill>
                <a:srgbClr val="7030A0"/>
              </a:solidFill>
            </a:endParaRPr>
          </a:p>
        </p:txBody>
      </p:sp>
    </p:spTree>
    <p:custDataLst>
      <p:tags r:id="rId1"/>
    </p:custDataLst>
    <p:extLst>
      <p:ext uri="{BB962C8B-B14F-4D97-AF65-F5344CB8AC3E}">
        <p14:creationId xmlns:p14="http://schemas.microsoft.com/office/powerpoint/2010/main" val="3402488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randombar(horizontal)">
                                      <p:cBhvr>
                                        <p:cTn id="13" dur="5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88"/>
                                        </p:tgtEl>
                                      </p:cBhvr>
                                    </p:animEffect>
                                    <p:set>
                                      <p:cBhvr>
                                        <p:cTn id="18" dur="1" fill="hold">
                                          <p:stCondLst>
                                            <p:cond delay="499"/>
                                          </p:stCondLst>
                                        </p:cTn>
                                        <p:tgtEl>
                                          <p:spTgt spid="88"/>
                                        </p:tgtEl>
                                        <p:attrNameLst>
                                          <p:attrName>style.visibility</p:attrName>
                                        </p:attrNameLst>
                                      </p:cBhvr>
                                      <p:to>
                                        <p:strVal val="hidden"/>
                                      </p:to>
                                    </p:set>
                                  </p:childTnLst>
                                </p:cTn>
                              </p:par>
                            </p:childTnLst>
                          </p:cTn>
                        </p:par>
                        <p:par>
                          <p:cTn id="19" fill="hold">
                            <p:stCondLst>
                              <p:cond delay="500"/>
                            </p:stCondLst>
                            <p:childTnLst>
                              <p:par>
                                <p:cTn id="20" presetID="14" presetClass="entr" presetSubtype="10" fill="hold" grpId="0" nodeType="afterEffect">
                                  <p:stCondLst>
                                    <p:cond delay="500"/>
                                  </p:stCondLst>
                                  <p:childTnLst>
                                    <p:set>
                                      <p:cBhvr>
                                        <p:cTn id="21" dur="1" fill="hold">
                                          <p:stCondLst>
                                            <p:cond delay="0"/>
                                          </p:stCondLst>
                                        </p:cTn>
                                        <p:tgtEl>
                                          <p:spTgt spid="89"/>
                                        </p:tgtEl>
                                        <p:attrNameLst>
                                          <p:attrName>style.visibility</p:attrName>
                                        </p:attrNameLst>
                                      </p:cBhvr>
                                      <p:to>
                                        <p:strVal val="visible"/>
                                      </p:to>
                                    </p:set>
                                    <p:animEffect transition="in" filter="randombar(horizontal)">
                                      <p:cBhvr>
                                        <p:cTn id="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p:bldP spid="88" grpId="1"/>
      <p:bldP spid="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86" name="流程图: 过程 85">
            <a:extLst>
              <a:ext uri="{FF2B5EF4-FFF2-40B4-BE49-F238E27FC236}">
                <a16:creationId xmlns:a16="http://schemas.microsoft.com/office/drawing/2014/main" id="{229E3267-6986-480D-B362-4C0F0248E741}"/>
              </a:ext>
            </a:extLst>
          </p:cNvPr>
          <p:cNvSpPr/>
          <p:nvPr/>
        </p:nvSpPr>
        <p:spPr bwMode="auto">
          <a:xfrm>
            <a:off x="375373" y="929751"/>
            <a:ext cx="205074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b="1" dirty="0">
                <a:solidFill>
                  <a:schemeClr val="bg1"/>
                </a:solidFill>
              </a:rPr>
              <a:t>组合逻辑手势交互</a:t>
            </a:r>
            <a:endParaRPr kumimoji="0" lang="zh-CN" altLang="en-US" b="1" i="0" u="none" strike="noStrike" cap="none" normalizeH="0" baseline="0" dirty="0">
              <a:ln>
                <a:noFill/>
              </a:ln>
              <a:solidFill>
                <a:schemeClr val="bg1"/>
              </a:solidFill>
              <a:effectLst/>
              <a:latin typeface="Arial" pitchFamily="34" charset="0"/>
              <a:ea typeface="宋体" pitchFamily="2" charset="-122"/>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A92999D4-7D89-416C-B5D0-01C19263AF4C}"/>
              </a:ext>
            </a:extLst>
          </p:cNvPr>
          <p:cNvGraphicFramePr>
            <a:graphicFrameLocks noGrp="1"/>
          </p:cNvGraphicFramePr>
          <p:nvPr>
            <p:extLst>
              <p:ext uri="{D42A27DB-BD31-4B8C-83A1-F6EECF244321}">
                <p14:modId xmlns:p14="http://schemas.microsoft.com/office/powerpoint/2010/main" val="2748894767"/>
              </p:ext>
            </p:extLst>
          </p:nvPr>
        </p:nvGraphicFramePr>
        <p:xfrm>
          <a:off x="372910" y="1555292"/>
          <a:ext cx="8320122" cy="3190486"/>
        </p:xfrm>
        <a:graphic>
          <a:graphicData uri="http://schemas.openxmlformats.org/drawingml/2006/table">
            <a:tbl>
              <a:tblPr firstRow="1" bandRow="1">
                <a:tableStyleId>{5C22544A-7EE6-4342-B048-85BDC9FD1C3A}</a:tableStyleId>
              </a:tblPr>
              <a:tblGrid>
                <a:gridCol w="1684562">
                  <a:extLst>
                    <a:ext uri="{9D8B030D-6E8A-4147-A177-3AD203B41FA5}">
                      <a16:colId xmlns:a16="http://schemas.microsoft.com/office/drawing/2014/main" val="2587950979"/>
                    </a:ext>
                  </a:extLst>
                </a:gridCol>
                <a:gridCol w="3213008">
                  <a:extLst>
                    <a:ext uri="{9D8B030D-6E8A-4147-A177-3AD203B41FA5}">
                      <a16:colId xmlns:a16="http://schemas.microsoft.com/office/drawing/2014/main" val="3626329396"/>
                    </a:ext>
                  </a:extLst>
                </a:gridCol>
                <a:gridCol w="3422552">
                  <a:extLst>
                    <a:ext uri="{9D8B030D-6E8A-4147-A177-3AD203B41FA5}">
                      <a16:colId xmlns:a16="http://schemas.microsoft.com/office/drawing/2014/main" val="1972188263"/>
                    </a:ext>
                  </a:extLst>
                </a:gridCol>
              </a:tblGrid>
              <a:tr h="425512">
                <a:tc>
                  <a:txBody>
                    <a:bodyPr/>
                    <a:lstStyle/>
                    <a:p>
                      <a:pPr algn="ctr"/>
                      <a:r>
                        <a:rPr lang="zh-CN" altLang="en-US" dirty="0"/>
                        <a:t>交互对象</a:t>
                      </a:r>
                    </a:p>
                  </a:txBody>
                  <a:tcPr anchor="ctr">
                    <a:solidFill>
                      <a:srgbClr val="7030A0"/>
                    </a:solidFill>
                  </a:tcPr>
                </a:tc>
                <a:tc>
                  <a:txBody>
                    <a:bodyPr/>
                    <a:lstStyle/>
                    <a:p>
                      <a:pPr algn="ctr"/>
                      <a:r>
                        <a:rPr lang="zh-CN" altLang="en-US" sz="2000" dirty="0"/>
                        <a:t>组合条件</a:t>
                      </a:r>
                    </a:p>
                  </a:txBody>
                  <a:tcPr anchor="ctr">
                    <a:solidFill>
                      <a:srgbClr val="7030A0"/>
                    </a:solidFill>
                  </a:tcPr>
                </a:tc>
                <a:tc>
                  <a:txBody>
                    <a:bodyPr/>
                    <a:lstStyle/>
                    <a:p>
                      <a:pPr algn="ctr"/>
                      <a:r>
                        <a:rPr lang="zh-CN" altLang="en-US" sz="2000" dirty="0"/>
                        <a:t>附加条件</a:t>
                      </a:r>
                    </a:p>
                  </a:txBody>
                  <a:tcPr anchor="ctr">
                    <a:solidFill>
                      <a:srgbClr val="7030A0"/>
                    </a:solidFill>
                  </a:tcPr>
                </a:tc>
                <a:extLst>
                  <a:ext uri="{0D108BD9-81ED-4DB2-BD59-A6C34878D82A}">
                    <a16:rowId xmlns:a16="http://schemas.microsoft.com/office/drawing/2014/main" val="233784535"/>
                  </a:ext>
                </a:extLst>
              </a:tr>
              <a:tr h="1589326">
                <a:tc>
                  <a:txBody>
                    <a:bodyPr/>
                    <a:lstStyle/>
                    <a:p>
                      <a:pPr algn="ctr"/>
                      <a:r>
                        <a:rPr lang="zh-CN" altLang="en-US" sz="2000" b="1" dirty="0"/>
                        <a:t>厨房</a:t>
                      </a:r>
                      <a:r>
                        <a:rPr lang="en-US" altLang="zh-CN" sz="2000" b="1" dirty="0"/>
                        <a:t>——</a:t>
                      </a:r>
                      <a:r>
                        <a:rPr lang="zh-CN" altLang="en-US" sz="2000" b="1" dirty="0"/>
                        <a:t>顶灯</a:t>
                      </a:r>
                    </a:p>
                  </a:txBody>
                  <a:tcPr anchor="ctr">
                    <a:solidFill>
                      <a:srgbClr val="C59EE2"/>
                    </a:solidFill>
                  </a:tcPr>
                </a:tc>
                <a:tc>
                  <a:txBody>
                    <a:bodyPr/>
                    <a:lstStyle/>
                    <a:p>
                      <a:pPr>
                        <a:lnSpc>
                          <a:spcPct val="150000"/>
                        </a:lnSpc>
                      </a:pPr>
                      <a:r>
                        <a:rPr lang="zh-CN" altLang="en-US" sz="1800" b="1" dirty="0">
                          <a:solidFill>
                            <a:srgbClr val="7030A0"/>
                          </a:solidFill>
                          <a:latin typeface="+mn-ea"/>
                        </a:rPr>
                        <a:t>双手掌心水平相对</a:t>
                      </a:r>
                      <a:endParaRPr lang="en-US" altLang="zh-CN" sz="1800" b="1" dirty="0">
                        <a:solidFill>
                          <a:srgbClr val="7030A0"/>
                        </a:solidFill>
                        <a:latin typeface="+mn-ea"/>
                      </a:endParaRPr>
                    </a:p>
                    <a:p>
                      <a:pPr>
                        <a:lnSpc>
                          <a:spcPct val="150000"/>
                        </a:lnSpc>
                      </a:pPr>
                      <a:r>
                        <a:rPr lang="zh-CN" altLang="en-US" sz="1800" b="1" dirty="0">
                          <a:solidFill>
                            <a:srgbClr val="7030A0"/>
                          </a:solidFill>
                          <a:latin typeface="+mn-ea"/>
                        </a:rPr>
                        <a:t>双手手指伸直</a:t>
                      </a:r>
                      <a:endParaRPr lang="en-US" altLang="zh-CN" sz="1800" b="1" dirty="0">
                        <a:solidFill>
                          <a:srgbClr val="7030A0"/>
                        </a:solidFill>
                        <a:latin typeface="+mn-ea"/>
                      </a:endParaRPr>
                    </a:p>
                    <a:p>
                      <a:pPr>
                        <a:lnSpc>
                          <a:spcPct val="150000"/>
                        </a:lnSpc>
                      </a:pPr>
                      <a:r>
                        <a:rPr lang="zh-CN" altLang="en-US" sz="1800" b="1" dirty="0">
                          <a:solidFill>
                            <a:srgbClr val="7030A0"/>
                          </a:solidFill>
                          <a:latin typeface="+mn-ea"/>
                        </a:rPr>
                        <a:t>双手拍掌</a:t>
                      </a:r>
                      <a:endParaRPr lang="en-US" altLang="zh-CN" sz="1800" b="1" dirty="0">
                        <a:solidFill>
                          <a:srgbClr val="7030A0"/>
                        </a:solidFill>
                        <a:latin typeface="+mn-ea"/>
                      </a:endParaRPr>
                    </a:p>
                    <a:p>
                      <a:pPr>
                        <a:lnSpc>
                          <a:spcPct val="150000"/>
                        </a:lnSpc>
                      </a:pPr>
                      <a:r>
                        <a:rPr lang="zh-CN" altLang="en-US" sz="1800" b="1" dirty="0">
                          <a:solidFill>
                            <a:srgbClr val="7030A0"/>
                          </a:solidFill>
                          <a:latin typeface="+mn-ea"/>
                        </a:rPr>
                        <a:t>左手手指接触右手手指</a:t>
                      </a:r>
                      <a:endParaRPr lang="en-US" altLang="zh-CN" sz="1800" b="1" dirty="0">
                        <a:solidFill>
                          <a:srgbClr val="7030A0"/>
                        </a:solidFill>
                        <a:latin typeface="+mn-ea"/>
                      </a:endParaRPr>
                    </a:p>
                  </a:txBody>
                  <a:tcPr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a:solidFill>
                            <a:srgbClr val="7030A0"/>
                          </a:solidFill>
                          <a:latin typeface="+mn-ea"/>
                        </a:rPr>
                        <a:t>短时间内成功达成两次组合条件</a:t>
                      </a:r>
                      <a:endParaRPr lang="en-US" altLang="zh-CN" sz="1800" b="1">
                        <a:solidFill>
                          <a:srgbClr val="7030A0"/>
                        </a:solidFill>
                        <a:latin typeface="+mn-ea"/>
                      </a:endParaRPr>
                    </a:p>
                  </a:txBody>
                  <a:tcPr anchor="ctr">
                    <a:solidFill>
                      <a:srgbClr val="C59EE2"/>
                    </a:solidFill>
                  </a:tcPr>
                </a:tc>
                <a:extLst>
                  <a:ext uri="{0D108BD9-81ED-4DB2-BD59-A6C34878D82A}">
                    <a16:rowId xmlns:a16="http://schemas.microsoft.com/office/drawing/2014/main" val="736878823"/>
                  </a:ext>
                </a:extLst>
              </a:tr>
              <a:tr h="1027614">
                <a:tc>
                  <a:txBody>
                    <a:bodyPr/>
                    <a:lstStyle/>
                    <a:p>
                      <a:pPr algn="ctr"/>
                      <a:r>
                        <a:rPr lang="zh-CN" altLang="en-US" sz="2000" b="1" dirty="0"/>
                        <a:t>厨房</a:t>
                      </a:r>
                      <a:r>
                        <a:rPr lang="en-US" altLang="zh-CN" sz="2000" b="1" dirty="0"/>
                        <a:t>——</a:t>
                      </a:r>
                      <a:r>
                        <a:rPr lang="zh-CN" altLang="en-US" sz="2000" b="1" dirty="0"/>
                        <a:t>冰箱</a:t>
                      </a:r>
                    </a:p>
                  </a:txBody>
                  <a:tcPr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7030A0"/>
                          </a:solidFill>
                          <a:latin typeface="+mn-ea"/>
                        </a:rPr>
                        <a:t>任一手合拢成握拳状</a:t>
                      </a:r>
                      <a:endParaRPr lang="en-US" altLang="zh-CN" sz="1800" b="1" dirty="0">
                        <a:solidFill>
                          <a:srgbClr val="7030A0"/>
                        </a:solidFill>
                        <a:latin typeface="+mn-ea"/>
                      </a:endParaRPr>
                    </a:p>
                  </a:txBody>
                  <a:tcPr anchor="ctr">
                    <a:solidFill>
                      <a:srgbClr val="C59E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a:solidFill>
                            <a:srgbClr val="7030A0"/>
                          </a:solidFill>
                          <a:latin typeface="+mn-ea"/>
                        </a:rPr>
                        <a:t>手部接触冰箱门把手</a:t>
                      </a:r>
                      <a:endParaRPr lang="en-US" altLang="zh-CN" sz="1800" b="1">
                        <a:solidFill>
                          <a:srgbClr val="7030A0"/>
                        </a:solidFill>
                        <a:latin typeface="+mn-ea"/>
                      </a:endParaRPr>
                    </a:p>
                  </a:txBody>
                  <a:tcPr anchor="ctr">
                    <a:solidFill>
                      <a:srgbClr val="C59EE2"/>
                    </a:solidFill>
                  </a:tcPr>
                </a:tc>
                <a:extLst>
                  <a:ext uri="{0D108BD9-81ED-4DB2-BD59-A6C34878D82A}">
                    <a16:rowId xmlns:a16="http://schemas.microsoft.com/office/drawing/2014/main" val="3175750185"/>
                  </a:ext>
                </a:extLst>
              </a:tr>
            </a:tbl>
          </a:graphicData>
        </a:graphic>
      </p:graphicFrame>
    </p:spTree>
    <p:custDataLst>
      <p:tags r:id="rId1"/>
    </p:custDataLst>
    <p:extLst>
      <p:ext uri="{BB962C8B-B14F-4D97-AF65-F5344CB8AC3E}">
        <p14:creationId xmlns:p14="http://schemas.microsoft.com/office/powerpoint/2010/main" val="1673249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手势交互系统设计</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3</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编码设计</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sp>
        <p:nvSpPr>
          <p:cNvPr id="7" name="Rectangle 3">
            <a:extLst>
              <a:ext uri="{FF2B5EF4-FFF2-40B4-BE49-F238E27FC236}">
                <a16:creationId xmlns:a16="http://schemas.microsoft.com/office/drawing/2014/main" id="{E6447BC5-E391-42FF-8C6E-E4045EB11D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2" name="文本框 91">
            <a:extLst>
              <a:ext uri="{FF2B5EF4-FFF2-40B4-BE49-F238E27FC236}">
                <a16:creationId xmlns:a16="http://schemas.microsoft.com/office/drawing/2014/main" id="{A447B166-D186-4937-BA6C-70BE4D319FEA}"/>
              </a:ext>
            </a:extLst>
          </p:cNvPr>
          <p:cNvSpPr txBox="1"/>
          <p:nvPr/>
        </p:nvSpPr>
        <p:spPr>
          <a:xfrm>
            <a:off x="311272" y="1320844"/>
            <a:ext cx="8591304" cy="923330"/>
          </a:xfrm>
          <a:prstGeom prst="rect">
            <a:avLst/>
          </a:prstGeom>
          <a:noFill/>
        </p:spPr>
        <p:txBody>
          <a:bodyPr wrap="square" rtlCol="0">
            <a:spAutoFit/>
          </a:bodyPr>
          <a:lstStyle/>
          <a:p>
            <a:pPr>
              <a:lnSpc>
                <a:spcPct val="150000"/>
              </a:lnSpc>
            </a:pPr>
            <a:r>
              <a:rPr lang="zh-CN" altLang="en-US" b="1" dirty="0">
                <a:solidFill>
                  <a:srgbClr val="7030A0"/>
                </a:solidFill>
              </a:rPr>
              <a:t>当手达成组合条件后拉动冰箱门，门把手需要实时跟随手部位置进行旋转。</a:t>
            </a:r>
            <a:endParaRPr lang="en-US" altLang="zh-CN" b="1" dirty="0">
              <a:solidFill>
                <a:srgbClr val="7030A0"/>
              </a:solidFill>
            </a:endParaRPr>
          </a:p>
          <a:p>
            <a:pPr>
              <a:lnSpc>
                <a:spcPct val="150000"/>
              </a:lnSpc>
            </a:pPr>
            <a:r>
              <a:rPr lang="zh-CN" altLang="en-US" b="1" dirty="0">
                <a:solidFill>
                  <a:srgbClr val="7030A0"/>
                </a:solidFill>
              </a:rPr>
              <a:t>由于门只会在水平面绕门轴转动，因而需要得到手部的水平绕轴旋转角度。</a:t>
            </a:r>
          </a:p>
        </p:txBody>
      </p:sp>
      <p:sp>
        <p:nvSpPr>
          <p:cNvPr id="93" name="流程图: 过程 92">
            <a:extLst>
              <a:ext uri="{FF2B5EF4-FFF2-40B4-BE49-F238E27FC236}">
                <a16:creationId xmlns:a16="http://schemas.microsoft.com/office/drawing/2014/main" id="{4CA1ACC8-3D64-4BA9-8D62-AEB58C9DFBA9}"/>
              </a:ext>
            </a:extLst>
          </p:cNvPr>
          <p:cNvSpPr/>
          <p:nvPr/>
        </p:nvSpPr>
        <p:spPr bwMode="auto">
          <a:xfrm>
            <a:off x="375373" y="929751"/>
            <a:ext cx="182499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冰箱门跟随旋转</a:t>
            </a:r>
          </a:p>
        </p:txBody>
      </p:sp>
      <p:pic>
        <p:nvPicPr>
          <p:cNvPr id="94" name="图片 93">
            <a:extLst>
              <a:ext uri="{FF2B5EF4-FFF2-40B4-BE49-F238E27FC236}">
                <a16:creationId xmlns:a16="http://schemas.microsoft.com/office/drawing/2014/main" id="{6620B6C9-4828-41F3-A263-53B3C1BF6AFB}"/>
              </a:ext>
            </a:extLst>
          </p:cNvPr>
          <p:cNvPicPr/>
          <p:nvPr/>
        </p:nvPicPr>
        <p:blipFill>
          <a:blip r:embed="rId3"/>
          <a:stretch>
            <a:fillRect/>
          </a:stretch>
        </p:blipFill>
        <p:spPr>
          <a:xfrm>
            <a:off x="322245" y="776709"/>
            <a:ext cx="4650161" cy="3974393"/>
          </a:xfrm>
          <a:prstGeom prst="rect">
            <a:avLst/>
          </a:prstGeom>
        </p:spPr>
      </p:pic>
      <p:sp>
        <p:nvSpPr>
          <p:cNvPr id="3" name="文本框 2">
            <a:extLst>
              <a:ext uri="{FF2B5EF4-FFF2-40B4-BE49-F238E27FC236}">
                <a16:creationId xmlns:a16="http://schemas.microsoft.com/office/drawing/2014/main" id="{CE20697A-1943-4239-A0FC-DF9AEF6470AA}"/>
              </a:ext>
            </a:extLst>
          </p:cNvPr>
          <p:cNvSpPr txBox="1"/>
          <p:nvPr/>
        </p:nvSpPr>
        <p:spPr>
          <a:xfrm>
            <a:off x="5054659" y="3421248"/>
            <a:ext cx="3489007" cy="1384995"/>
          </a:xfrm>
          <a:prstGeom prst="rect">
            <a:avLst/>
          </a:prstGeom>
          <a:noFill/>
        </p:spPr>
        <p:txBody>
          <a:bodyPr wrap="square" rtlCol="0">
            <a:spAutoFit/>
          </a:bodyPr>
          <a:lstStyle/>
          <a:p>
            <a:r>
              <a:rPr lang="zh-CN" altLang="en-US" sz="2800" b="1" dirty="0">
                <a:solidFill>
                  <a:srgbClr val="7030A0"/>
                </a:solidFill>
                <a:effectLst>
                  <a:outerShdw blurRad="38100" dist="38100" dir="2700000" algn="tl">
                    <a:srgbClr val="000000">
                      <a:alpha val="43137"/>
                    </a:srgbClr>
                  </a:outerShdw>
                </a:effectLst>
              </a:rPr>
              <a:t>将手掌在三维空间的绕轴旋转投影至把手所在的水平面上</a:t>
            </a:r>
          </a:p>
        </p:txBody>
      </p:sp>
    </p:spTree>
    <p:custDataLst>
      <p:tags r:id="rId1"/>
    </p:custDataLst>
    <p:extLst>
      <p:ext uri="{BB962C8B-B14F-4D97-AF65-F5344CB8AC3E}">
        <p14:creationId xmlns:p14="http://schemas.microsoft.com/office/powerpoint/2010/main" val="16113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2">
                                            <p:txEl>
                                              <p:pRg st="0" end="0"/>
                                            </p:txEl>
                                          </p:spTgt>
                                        </p:tgtEl>
                                        <p:attrNameLst>
                                          <p:attrName>style.visibility</p:attrName>
                                        </p:attrNameLst>
                                      </p:cBhvr>
                                      <p:to>
                                        <p:strVal val="visible"/>
                                      </p:to>
                                    </p:set>
                                    <p:animEffect transition="in" filter="fade">
                                      <p:cBhvr>
                                        <p:cTn id="13" dur="500"/>
                                        <p:tgtEl>
                                          <p:spTgt spid="92">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2">
                                            <p:txEl>
                                              <p:pRg st="1" end="1"/>
                                            </p:txEl>
                                          </p:spTgt>
                                        </p:tgtEl>
                                        <p:attrNameLst>
                                          <p:attrName>style.visibility</p:attrName>
                                        </p:attrNameLst>
                                      </p:cBhvr>
                                      <p:to>
                                        <p:strVal val="visible"/>
                                      </p:to>
                                    </p:set>
                                    <p:animEffect transition="in" filter="fade">
                                      <p:cBhvr>
                                        <p:cTn id="17" dur="500"/>
                                        <p:tgtEl>
                                          <p:spTgt spid="9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2">
                                            <p:txEl>
                                              <p:pRg st="0" end="0"/>
                                            </p:txEl>
                                          </p:spTgt>
                                        </p:tgtEl>
                                      </p:cBhvr>
                                    </p:animEffect>
                                    <p:set>
                                      <p:cBhvr>
                                        <p:cTn id="22" dur="1" fill="hold">
                                          <p:stCondLst>
                                            <p:cond delay="499"/>
                                          </p:stCondLst>
                                        </p:cTn>
                                        <p:tgtEl>
                                          <p:spTgt spid="92">
                                            <p:txEl>
                                              <p:pRg st="0" end="0"/>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2">
                                            <p:txEl>
                                              <p:pRg st="1" end="1"/>
                                            </p:txEl>
                                          </p:spTgt>
                                        </p:tgtEl>
                                      </p:cBhvr>
                                    </p:animEffect>
                                    <p:set>
                                      <p:cBhvr>
                                        <p:cTn id="25" dur="1" fill="hold">
                                          <p:stCondLst>
                                            <p:cond delay="499"/>
                                          </p:stCondLst>
                                        </p:cTn>
                                        <p:tgtEl>
                                          <p:spTgt spid="92">
                                            <p:txEl>
                                              <p:pRg st="1" end="1"/>
                                            </p:txEl>
                                          </p:spTgt>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50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500"/>
                                        <p:tgtEl>
                                          <p:spTgt spid="94"/>
                                        </p:tgtEl>
                                      </p:cBhvr>
                                    </p:animEffect>
                                  </p:childTnLst>
                                </p:cTn>
                              </p:par>
                            </p:childTnLst>
                          </p:cTn>
                        </p:par>
                        <p:par>
                          <p:cTn id="30" fill="hold">
                            <p:stCondLst>
                              <p:cond delay="1500"/>
                            </p:stCondLst>
                            <p:childTnLst>
                              <p:par>
                                <p:cTn id="31" presetID="14" presetClass="entr" presetSubtype="10" fill="hold" grpId="0" nodeType="afterEffect">
                                  <p:stCondLst>
                                    <p:cond delay="100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allAtOnce"/>
      <p:bldP spid="93"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228" y="133808"/>
              <a:ext cx="4949160" cy="5373213"/>
              <a:chOff x="88" y="0"/>
              <a:chExt cx="1643911"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598" y="328323"/>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Demo</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演示</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4</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3E5F021D-0AE5-4000-A67A-0EEB479BB47E}"/>
              </a:ext>
            </a:extLst>
          </p:cNvPr>
          <p:cNvSpPr/>
          <p:nvPr/>
        </p:nvSpPr>
        <p:spPr bwMode="auto">
          <a:xfrm>
            <a:off x="3240468" y="692212"/>
            <a:ext cx="2518948" cy="146680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noFill/>
            <a:prstDash val="solid"/>
            <a:round/>
            <a:headEnd type="none" w="med" len="med"/>
            <a:tailEnd type="none" w="med" len="med"/>
          </a:ln>
          <a:effectLst>
            <a:glow rad="101600">
              <a:srgbClr val="C59EE2">
                <a:alpha val="6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36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rPr>
              <a:t>Demo</a:t>
            </a:r>
            <a:r>
              <a:rPr lang="zh-CN" altLang="en-US" sz="3600" b="1" dirty="0">
                <a:solidFill>
                  <a:srgbClr val="7030A0"/>
                </a:solidFill>
                <a:effectLst>
                  <a:outerShdw blurRad="38100" dist="38100" dir="2700000" algn="tl">
                    <a:srgbClr val="000000">
                      <a:alpha val="43137"/>
                    </a:srgbClr>
                  </a:outerShdw>
                </a:effectLst>
              </a:rPr>
              <a:t>演示</a:t>
            </a:r>
            <a:endParaRPr kumimoji="0" lang="zh-CN" altLang="en-US" sz="36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endParaRPr>
          </a:p>
        </p:txBody>
      </p:sp>
      <p:sp>
        <p:nvSpPr>
          <p:cNvPr id="43" name="矩形 42">
            <a:extLst>
              <a:ext uri="{FF2B5EF4-FFF2-40B4-BE49-F238E27FC236}">
                <a16:creationId xmlns:a16="http://schemas.microsoft.com/office/drawing/2014/main" id="{CA24FD7E-9FF2-4763-921B-18C94DB2E2DD}"/>
              </a:ext>
            </a:extLst>
          </p:cNvPr>
          <p:cNvSpPr/>
          <p:nvPr/>
        </p:nvSpPr>
        <p:spPr bwMode="auto">
          <a:xfrm>
            <a:off x="3266673" y="3010563"/>
            <a:ext cx="2518948" cy="146680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noFill/>
            <a:prstDash val="solid"/>
            <a:round/>
            <a:headEnd type="none" w="med" len="med"/>
            <a:tailEnd type="none" w="med" len="med"/>
          </a:ln>
          <a:effectLst>
            <a:glow rad="101600">
              <a:srgbClr val="C59EE2">
                <a:alpha val="6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6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rPr>
              <a:t>演示截图</a:t>
            </a:r>
          </a:p>
        </p:txBody>
      </p:sp>
      <p:sp>
        <p:nvSpPr>
          <p:cNvPr id="44" name="箭头: 下 43">
            <a:extLst>
              <a:ext uri="{FF2B5EF4-FFF2-40B4-BE49-F238E27FC236}">
                <a16:creationId xmlns:a16="http://schemas.microsoft.com/office/drawing/2014/main" id="{3083B409-014F-4DCA-947A-2736AAC3E338}"/>
              </a:ext>
            </a:extLst>
          </p:cNvPr>
          <p:cNvSpPr/>
          <p:nvPr/>
        </p:nvSpPr>
        <p:spPr bwMode="auto">
          <a:xfrm>
            <a:off x="4072427" y="2025569"/>
            <a:ext cx="855030" cy="1160340"/>
          </a:xfrm>
          <a:prstGeom prst="down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3467277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1+#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290">
                                          <p:stCondLst>
                                            <p:cond delay="0"/>
                                          </p:stCondLst>
                                        </p:cTn>
                                        <p:tgtEl>
                                          <p:spTgt spid="84"/>
                                        </p:tgtEl>
                                      </p:cBhvr>
                                    </p:animEffect>
                                    <p:anim calcmode="lin" valueType="num">
                                      <p:cBhvr>
                                        <p:cTn id="18" dur="911"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4"/>
                                        </p:tgtEl>
                                        <p:attrNameLst>
                                          <p:attrName>ppt_y</p:attrName>
                                        </p:attrNameLst>
                                      </p:cBhvr>
                                      <p:tavLst>
                                        <p:tav tm="0" fmla="#ppt_y-sin(pi*$)/81">
                                          <p:val>
                                            <p:fltVal val="0"/>
                                          </p:val>
                                        </p:tav>
                                        <p:tav tm="100000">
                                          <p:val>
                                            <p:fltVal val="1"/>
                                          </p:val>
                                        </p:tav>
                                      </p:tavLst>
                                    </p:anim>
                                    <p:animScale>
                                      <p:cBhvr>
                                        <p:cTn id="23" dur="13">
                                          <p:stCondLst>
                                            <p:cond delay="325"/>
                                          </p:stCondLst>
                                        </p:cTn>
                                        <p:tgtEl>
                                          <p:spTgt spid="84"/>
                                        </p:tgtEl>
                                      </p:cBhvr>
                                      <p:to x="100000" y="60000"/>
                                    </p:animScale>
                                    <p:animScale>
                                      <p:cBhvr>
                                        <p:cTn id="24" dur="83" decel="50000">
                                          <p:stCondLst>
                                            <p:cond delay="338"/>
                                          </p:stCondLst>
                                        </p:cTn>
                                        <p:tgtEl>
                                          <p:spTgt spid="84"/>
                                        </p:tgtEl>
                                      </p:cBhvr>
                                      <p:to x="100000" y="100000"/>
                                    </p:animScale>
                                    <p:animScale>
                                      <p:cBhvr>
                                        <p:cTn id="25" dur="13">
                                          <p:stCondLst>
                                            <p:cond delay="656"/>
                                          </p:stCondLst>
                                        </p:cTn>
                                        <p:tgtEl>
                                          <p:spTgt spid="84"/>
                                        </p:tgtEl>
                                      </p:cBhvr>
                                      <p:to x="100000" y="80000"/>
                                    </p:animScale>
                                    <p:animScale>
                                      <p:cBhvr>
                                        <p:cTn id="26" dur="83" decel="50000">
                                          <p:stCondLst>
                                            <p:cond delay="669"/>
                                          </p:stCondLst>
                                        </p:cTn>
                                        <p:tgtEl>
                                          <p:spTgt spid="84"/>
                                        </p:tgtEl>
                                      </p:cBhvr>
                                      <p:to x="100000" y="100000"/>
                                    </p:animScale>
                                    <p:animScale>
                                      <p:cBhvr>
                                        <p:cTn id="27" dur="13">
                                          <p:stCondLst>
                                            <p:cond delay="821"/>
                                          </p:stCondLst>
                                        </p:cTn>
                                        <p:tgtEl>
                                          <p:spTgt spid="84"/>
                                        </p:tgtEl>
                                      </p:cBhvr>
                                      <p:to x="100000" y="90000"/>
                                    </p:animScale>
                                    <p:animScale>
                                      <p:cBhvr>
                                        <p:cTn id="28" dur="83" decel="50000">
                                          <p:stCondLst>
                                            <p:cond delay="834"/>
                                          </p:stCondLst>
                                        </p:cTn>
                                        <p:tgtEl>
                                          <p:spTgt spid="84"/>
                                        </p:tgtEl>
                                      </p:cBhvr>
                                      <p:to x="100000" y="100000"/>
                                    </p:animScale>
                                    <p:animScale>
                                      <p:cBhvr>
                                        <p:cTn id="29" dur="13">
                                          <p:stCondLst>
                                            <p:cond delay="904"/>
                                          </p:stCondLst>
                                        </p:cTn>
                                        <p:tgtEl>
                                          <p:spTgt spid="84"/>
                                        </p:tgtEl>
                                      </p:cBhvr>
                                      <p:to x="100000" y="95000"/>
                                    </p:animScale>
                                    <p:animScale>
                                      <p:cBhvr>
                                        <p:cTn id="30" dur="83" decel="50000">
                                          <p:stCondLst>
                                            <p:cond delay="917"/>
                                          </p:stCondLst>
                                        </p:cTn>
                                        <p:tgtEl>
                                          <p:spTgt spid="8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up)">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2" grpId="0" animBg="1"/>
      <p:bldP spid="42" grpId="0" animBg="1"/>
      <p:bldP spid="43"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Demo</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演示</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4</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演示截图</a:t>
            </a:r>
          </a:p>
        </p:txBody>
      </p:sp>
      <p:pic>
        <p:nvPicPr>
          <p:cNvPr id="87" name="图片 86">
            <a:extLst>
              <a:ext uri="{FF2B5EF4-FFF2-40B4-BE49-F238E27FC236}">
                <a16:creationId xmlns:a16="http://schemas.microsoft.com/office/drawing/2014/main" id="{C0ED05A9-E542-4645-B257-BCAFA77C89C8}"/>
              </a:ext>
            </a:extLst>
          </p:cNvPr>
          <p:cNvPicPr/>
          <p:nvPr/>
        </p:nvPicPr>
        <p:blipFill>
          <a:blip r:embed="rId2"/>
          <a:stretch>
            <a:fillRect/>
          </a:stretch>
        </p:blipFill>
        <p:spPr>
          <a:xfrm>
            <a:off x="2581592" y="1796732"/>
            <a:ext cx="3980815" cy="2121535"/>
          </a:xfrm>
          <a:prstGeom prst="rect">
            <a:avLst/>
          </a:prstGeom>
          <a:noFill/>
          <a:ln w="9525">
            <a:noFill/>
          </a:ln>
        </p:spPr>
      </p:pic>
      <p:pic>
        <p:nvPicPr>
          <p:cNvPr id="90" name="图片 89">
            <a:extLst>
              <a:ext uri="{FF2B5EF4-FFF2-40B4-BE49-F238E27FC236}">
                <a16:creationId xmlns:a16="http://schemas.microsoft.com/office/drawing/2014/main" id="{D543BC9D-F616-4989-8D3E-BE363A42E41B}"/>
              </a:ext>
            </a:extLst>
          </p:cNvPr>
          <p:cNvPicPr/>
          <p:nvPr/>
        </p:nvPicPr>
        <p:blipFill>
          <a:blip r:embed="rId3"/>
          <a:stretch>
            <a:fillRect/>
          </a:stretch>
        </p:blipFill>
        <p:spPr>
          <a:xfrm>
            <a:off x="2590482" y="1796732"/>
            <a:ext cx="3963035" cy="2128442"/>
          </a:xfrm>
          <a:prstGeom prst="rect">
            <a:avLst/>
          </a:prstGeom>
          <a:noFill/>
          <a:ln w="9525">
            <a:noFill/>
          </a:ln>
        </p:spPr>
      </p:pic>
      <p:pic>
        <p:nvPicPr>
          <p:cNvPr id="91" name="图片 90">
            <a:extLst>
              <a:ext uri="{FF2B5EF4-FFF2-40B4-BE49-F238E27FC236}">
                <a16:creationId xmlns:a16="http://schemas.microsoft.com/office/drawing/2014/main" id="{F568F956-247E-49C7-9058-4799A62F6766}"/>
              </a:ext>
            </a:extLst>
          </p:cNvPr>
          <p:cNvPicPr/>
          <p:nvPr/>
        </p:nvPicPr>
        <p:blipFill>
          <a:blip r:embed="rId4"/>
          <a:stretch>
            <a:fillRect/>
          </a:stretch>
        </p:blipFill>
        <p:spPr>
          <a:xfrm>
            <a:off x="2590483" y="1796731"/>
            <a:ext cx="3963034" cy="2120961"/>
          </a:xfrm>
          <a:prstGeom prst="rect">
            <a:avLst/>
          </a:prstGeom>
          <a:noFill/>
          <a:ln w="9525">
            <a:noFill/>
          </a:ln>
        </p:spPr>
      </p:pic>
      <p:pic>
        <p:nvPicPr>
          <p:cNvPr id="92" name="图片 91">
            <a:extLst>
              <a:ext uri="{FF2B5EF4-FFF2-40B4-BE49-F238E27FC236}">
                <a16:creationId xmlns:a16="http://schemas.microsoft.com/office/drawing/2014/main" id="{C65F94F5-C213-4DC9-BAA9-F0BC31809E72}"/>
              </a:ext>
            </a:extLst>
          </p:cNvPr>
          <p:cNvPicPr/>
          <p:nvPr/>
        </p:nvPicPr>
        <p:blipFill>
          <a:blip r:embed="rId5"/>
          <a:stretch>
            <a:fillRect/>
          </a:stretch>
        </p:blipFill>
        <p:spPr>
          <a:xfrm>
            <a:off x="2577165" y="1797589"/>
            <a:ext cx="4002919" cy="2134493"/>
          </a:xfrm>
          <a:prstGeom prst="rect">
            <a:avLst/>
          </a:prstGeom>
          <a:noFill/>
          <a:ln w="9525">
            <a:noFill/>
          </a:ln>
        </p:spPr>
      </p:pic>
      <p:pic>
        <p:nvPicPr>
          <p:cNvPr id="93" name="图片 92">
            <a:extLst>
              <a:ext uri="{FF2B5EF4-FFF2-40B4-BE49-F238E27FC236}">
                <a16:creationId xmlns:a16="http://schemas.microsoft.com/office/drawing/2014/main" id="{A9E30F42-7A95-4460-AAB8-7CA4BB410194}"/>
              </a:ext>
            </a:extLst>
          </p:cNvPr>
          <p:cNvPicPr/>
          <p:nvPr/>
        </p:nvPicPr>
        <p:blipFill>
          <a:blip r:embed="rId6"/>
          <a:stretch>
            <a:fillRect/>
          </a:stretch>
        </p:blipFill>
        <p:spPr>
          <a:xfrm>
            <a:off x="2577165" y="1796730"/>
            <a:ext cx="3985242" cy="2135352"/>
          </a:xfrm>
          <a:prstGeom prst="rect">
            <a:avLst/>
          </a:prstGeom>
          <a:noFill/>
          <a:ln w="9525">
            <a:noFill/>
          </a:ln>
        </p:spPr>
      </p:pic>
      <p:pic>
        <p:nvPicPr>
          <p:cNvPr id="94" name="图片 93">
            <a:extLst>
              <a:ext uri="{FF2B5EF4-FFF2-40B4-BE49-F238E27FC236}">
                <a16:creationId xmlns:a16="http://schemas.microsoft.com/office/drawing/2014/main" id="{7F71AED7-3247-47F1-AFEC-DEA5BC6FBE4A}"/>
              </a:ext>
            </a:extLst>
          </p:cNvPr>
          <p:cNvPicPr/>
          <p:nvPr/>
        </p:nvPicPr>
        <p:blipFill>
          <a:blip r:embed="rId7"/>
          <a:stretch>
            <a:fillRect/>
          </a:stretch>
        </p:blipFill>
        <p:spPr>
          <a:xfrm>
            <a:off x="2577163" y="1796729"/>
            <a:ext cx="3992705" cy="2127871"/>
          </a:xfrm>
          <a:prstGeom prst="rect">
            <a:avLst/>
          </a:prstGeom>
          <a:noFill/>
          <a:ln w="9525">
            <a:noFill/>
          </a:ln>
        </p:spPr>
      </p:pic>
      <p:pic>
        <p:nvPicPr>
          <p:cNvPr id="95" name="图片 94">
            <a:extLst>
              <a:ext uri="{FF2B5EF4-FFF2-40B4-BE49-F238E27FC236}">
                <a16:creationId xmlns:a16="http://schemas.microsoft.com/office/drawing/2014/main" id="{C62C365A-8CE0-4006-A5C2-E90143B08848}"/>
              </a:ext>
            </a:extLst>
          </p:cNvPr>
          <p:cNvPicPr/>
          <p:nvPr/>
        </p:nvPicPr>
        <p:blipFill>
          <a:blip r:embed="rId8"/>
          <a:stretch>
            <a:fillRect/>
          </a:stretch>
        </p:blipFill>
        <p:spPr>
          <a:xfrm>
            <a:off x="2574130" y="1796155"/>
            <a:ext cx="4003199" cy="2128445"/>
          </a:xfrm>
          <a:prstGeom prst="rect">
            <a:avLst/>
          </a:prstGeom>
          <a:noFill/>
          <a:ln w="9525">
            <a:noFill/>
          </a:ln>
        </p:spPr>
      </p:pic>
      <p:pic>
        <p:nvPicPr>
          <p:cNvPr id="96" name="图片 95">
            <a:extLst>
              <a:ext uri="{FF2B5EF4-FFF2-40B4-BE49-F238E27FC236}">
                <a16:creationId xmlns:a16="http://schemas.microsoft.com/office/drawing/2014/main" id="{AB35FBBE-76F1-452A-B236-D2CAA5C94A87}"/>
              </a:ext>
            </a:extLst>
          </p:cNvPr>
          <p:cNvPicPr/>
          <p:nvPr/>
        </p:nvPicPr>
        <p:blipFill>
          <a:blip r:embed="rId9"/>
          <a:stretch>
            <a:fillRect/>
          </a:stretch>
        </p:blipFill>
        <p:spPr>
          <a:xfrm>
            <a:off x="2563912" y="1796729"/>
            <a:ext cx="4023633" cy="2127871"/>
          </a:xfrm>
          <a:prstGeom prst="rect">
            <a:avLst/>
          </a:prstGeom>
          <a:noFill/>
          <a:ln w="9525">
            <a:noFill/>
          </a:ln>
        </p:spPr>
      </p:pic>
      <p:pic>
        <p:nvPicPr>
          <p:cNvPr id="97" name="图片 96">
            <a:extLst>
              <a:ext uri="{FF2B5EF4-FFF2-40B4-BE49-F238E27FC236}">
                <a16:creationId xmlns:a16="http://schemas.microsoft.com/office/drawing/2014/main" id="{3C393B50-8AAB-4B81-894D-561E2E189615}"/>
              </a:ext>
            </a:extLst>
          </p:cNvPr>
          <p:cNvPicPr/>
          <p:nvPr/>
        </p:nvPicPr>
        <p:blipFill>
          <a:blip r:embed="rId10"/>
          <a:stretch>
            <a:fillRect/>
          </a:stretch>
        </p:blipFill>
        <p:spPr>
          <a:xfrm>
            <a:off x="2556449" y="1795580"/>
            <a:ext cx="4038557" cy="2129020"/>
          </a:xfrm>
          <a:prstGeom prst="rect">
            <a:avLst/>
          </a:prstGeom>
          <a:noFill/>
          <a:ln w="9525">
            <a:noFill/>
          </a:ln>
        </p:spPr>
      </p:pic>
    </p:spTree>
    <p:extLst>
      <p:ext uri="{BB962C8B-B14F-4D97-AF65-F5344CB8AC3E}">
        <p14:creationId xmlns:p14="http://schemas.microsoft.com/office/powerpoint/2010/main" val="3455568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250" fill="hold"/>
                                        <p:tgtEl>
                                          <p:spTgt spid="85"/>
                                        </p:tgtEl>
                                        <p:attrNameLst>
                                          <p:attrName>ppt_x</p:attrName>
                                        </p:attrNameLst>
                                      </p:cBhvr>
                                      <p:tavLst>
                                        <p:tav tm="0">
                                          <p:val>
                                            <p:strVal val="0-#ppt_w/2"/>
                                          </p:val>
                                        </p:tav>
                                        <p:tav tm="100000">
                                          <p:val>
                                            <p:strVal val="#ppt_x"/>
                                          </p:val>
                                        </p:tav>
                                      </p:tavLst>
                                    </p:anim>
                                    <p:anim calcmode="lin" valueType="num">
                                      <p:cBhvr additive="base">
                                        <p:cTn id="13" dur="250" fill="hold"/>
                                        <p:tgtEl>
                                          <p:spTgt spid="8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250"/>
                                        <p:tgtEl>
                                          <p:spTgt spid="87"/>
                                        </p:tgtEl>
                                      </p:cBhvr>
                                    </p:animEffect>
                                  </p:childTnLst>
                                </p:cTn>
                              </p:par>
                            </p:childTnLst>
                          </p:cTn>
                        </p:par>
                        <p:par>
                          <p:cTn id="18" fill="hold">
                            <p:stCondLst>
                              <p:cond delay="750"/>
                            </p:stCondLst>
                            <p:childTnLst>
                              <p:par>
                                <p:cTn id="19" presetID="6" presetClass="emph" presetSubtype="0" fill="hold" nodeType="afterEffect">
                                  <p:stCondLst>
                                    <p:cond delay="0"/>
                                  </p:stCondLst>
                                  <p:childTnLst>
                                    <p:animScale>
                                      <p:cBhvr>
                                        <p:cTn id="20" dur="250" fill="hold"/>
                                        <p:tgtEl>
                                          <p:spTgt spid="87"/>
                                        </p:tgtEl>
                                      </p:cBhvr>
                                      <p:by x="75000" y="75000"/>
                                    </p:animScale>
                                  </p:childTnLst>
                                </p:cTn>
                              </p:par>
                              <p:par>
                                <p:cTn id="21" presetID="42" presetClass="path" presetSubtype="0" accel="50000" decel="50000" fill="hold" nodeType="withEffect">
                                  <p:stCondLst>
                                    <p:cond delay="0"/>
                                  </p:stCondLst>
                                  <p:childTnLst>
                                    <p:animMotion origin="layout" path="M 0 0 L -0.32153 -0.26222 " pathEditMode="relative" rAng="0" ptsTypes="AA">
                                      <p:cBhvr>
                                        <p:cTn id="22" dur="250" fill="hold"/>
                                        <p:tgtEl>
                                          <p:spTgt spid="87"/>
                                        </p:tgtEl>
                                        <p:attrNameLst>
                                          <p:attrName>ppt_x</p:attrName>
                                          <p:attrName>ppt_y</p:attrName>
                                        </p:attrNameLst>
                                      </p:cBhvr>
                                      <p:rCtr x="-16076" y="-13111"/>
                                    </p:animMotion>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50"/>
                                        <p:tgtEl>
                                          <p:spTgt spid="90"/>
                                        </p:tgtEl>
                                      </p:cBhvr>
                                    </p:animEffect>
                                  </p:childTnLst>
                                </p:cTn>
                              </p:par>
                            </p:childTnLst>
                          </p:cTn>
                        </p:par>
                        <p:par>
                          <p:cTn id="27" fill="hold">
                            <p:stCondLst>
                              <p:cond delay="1250"/>
                            </p:stCondLst>
                            <p:childTnLst>
                              <p:par>
                                <p:cTn id="28" presetID="6" presetClass="emph" presetSubtype="0" fill="hold" nodeType="afterEffect">
                                  <p:stCondLst>
                                    <p:cond delay="0"/>
                                  </p:stCondLst>
                                  <p:childTnLst>
                                    <p:animScale>
                                      <p:cBhvr>
                                        <p:cTn id="29" dur="250" fill="hold"/>
                                        <p:tgtEl>
                                          <p:spTgt spid="90"/>
                                        </p:tgtEl>
                                      </p:cBhvr>
                                      <p:by x="75000" y="75000"/>
                                    </p:animScale>
                                  </p:childTnLst>
                                </p:cTn>
                              </p:par>
                              <p:par>
                                <p:cTn id="30" presetID="42" presetClass="path" presetSubtype="0" accel="50000" decel="50000" fill="hold" nodeType="withEffect">
                                  <p:stCondLst>
                                    <p:cond delay="0"/>
                                  </p:stCondLst>
                                  <p:childTnLst>
                                    <p:animMotion origin="layout" path="M -0.01771 0.05333 L -0.32847 0.19222 " pathEditMode="relative" rAng="0" ptsTypes="AA">
                                      <p:cBhvr>
                                        <p:cTn id="31" dur="250" fill="hold"/>
                                        <p:tgtEl>
                                          <p:spTgt spid="90"/>
                                        </p:tgtEl>
                                        <p:attrNameLst>
                                          <p:attrName>ppt_x</p:attrName>
                                          <p:attrName>ppt_y</p:attrName>
                                        </p:attrNameLst>
                                      </p:cBhvr>
                                      <p:rCtr x="-15538" y="6944"/>
                                    </p:animMotion>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250"/>
                                        <p:tgtEl>
                                          <p:spTgt spid="91"/>
                                        </p:tgtEl>
                                      </p:cBhvr>
                                    </p:animEffect>
                                  </p:childTnLst>
                                </p:cTn>
                              </p:par>
                            </p:childTnLst>
                          </p:cTn>
                        </p:par>
                        <p:par>
                          <p:cTn id="36" fill="hold">
                            <p:stCondLst>
                              <p:cond delay="1750"/>
                            </p:stCondLst>
                            <p:childTnLst>
                              <p:par>
                                <p:cTn id="37" presetID="6" presetClass="emph" presetSubtype="0" fill="hold" nodeType="afterEffect">
                                  <p:stCondLst>
                                    <p:cond delay="0"/>
                                  </p:stCondLst>
                                  <p:childTnLst>
                                    <p:animScale>
                                      <p:cBhvr>
                                        <p:cTn id="38" dur="250" fill="hold"/>
                                        <p:tgtEl>
                                          <p:spTgt spid="91"/>
                                        </p:tgtEl>
                                      </p:cBhvr>
                                      <p:by x="75000" y="75000"/>
                                    </p:animScale>
                                  </p:childTnLst>
                                </p:cTn>
                              </p:par>
                              <p:par>
                                <p:cTn id="39" presetID="42" presetClass="path" presetSubtype="0" accel="50000" decel="50000" fill="hold" nodeType="withEffect">
                                  <p:stCondLst>
                                    <p:cond delay="0"/>
                                  </p:stCondLst>
                                  <p:childTnLst>
                                    <p:animMotion origin="layout" path="M 0 -0.00944 L 0.32101 -0.26028 " pathEditMode="relative" rAng="0" ptsTypes="AA">
                                      <p:cBhvr>
                                        <p:cTn id="40" dur="250" fill="hold"/>
                                        <p:tgtEl>
                                          <p:spTgt spid="91"/>
                                        </p:tgtEl>
                                        <p:attrNameLst>
                                          <p:attrName>ppt_x</p:attrName>
                                          <p:attrName>ppt_y</p:attrName>
                                        </p:attrNameLst>
                                      </p:cBhvr>
                                      <p:rCtr x="16042" y="-12556"/>
                                    </p:animMotion>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250"/>
                                        <p:tgtEl>
                                          <p:spTgt spid="92"/>
                                        </p:tgtEl>
                                      </p:cBhvr>
                                    </p:animEffect>
                                  </p:childTnLst>
                                </p:cTn>
                              </p:par>
                            </p:childTnLst>
                          </p:cTn>
                        </p:par>
                        <p:par>
                          <p:cTn id="45" fill="hold">
                            <p:stCondLst>
                              <p:cond delay="2250"/>
                            </p:stCondLst>
                            <p:childTnLst>
                              <p:par>
                                <p:cTn id="46" presetID="6" presetClass="emph" presetSubtype="0" fill="hold" nodeType="afterEffect">
                                  <p:stCondLst>
                                    <p:cond delay="0"/>
                                  </p:stCondLst>
                                  <p:childTnLst>
                                    <p:animScale>
                                      <p:cBhvr>
                                        <p:cTn id="47" dur="250" fill="hold"/>
                                        <p:tgtEl>
                                          <p:spTgt spid="92"/>
                                        </p:tgtEl>
                                      </p:cBhvr>
                                      <p:by x="75000" y="75000"/>
                                    </p:animScale>
                                  </p:childTnLst>
                                </p:cTn>
                              </p:par>
                              <p:par>
                                <p:cTn id="48" presetID="42" presetClass="path" presetSubtype="0" accel="50000" decel="50000" fill="hold" nodeType="withEffect">
                                  <p:stCondLst>
                                    <p:cond delay="0"/>
                                  </p:stCondLst>
                                  <p:childTnLst>
                                    <p:animMotion origin="layout" path="M -4.44444E-6 -1.11111E-6 L 0.32014 0.19333 " pathEditMode="relative" rAng="0" ptsTypes="AA">
                                      <p:cBhvr>
                                        <p:cTn id="49" dur="250" fill="hold"/>
                                        <p:tgtEl>
                                          <p:spTgt spid="92"/>
                                        </p:tgtEl>
                                        <p:attrNameLst>
                                          <p:attrName>ppt_x</p:attrName>
                                          <p:attrName>ppt_y</p:attrName>
                                        </p:attrNameLst>
                                      </p:cBhvr>
                                      <p:rCtr x="16007" y="9667"/>
                                    </p:animMotion>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250"/>
                                        <p:tgtEl>
                                          <p:spTgt spid="93"/>
                                        </p:tgtEl>
                                      </p:cBhvr>
                                    </p:animEffect>
                                  </p:childTnLst>
                                </p:cTn>
                              </p:par>
                            </p:childTnLst>
                          </p:cTn>
                        </p:par>
                        <p:par>
                          <p:cTn id="54" fill="hold">
                            <p:stCondLst>
                              <p:cond delay="2750"/>
                            </p:stCondLst>
                            <p:childTnLst>
                              <p:par>
                                <p:cTn id="55" presetID="6" presetClass="emph" presetSubtype="0" fill="hold" nodeType="afterEffect">
                                  <p:stCondLst>
                                    <p:cond delay="0"/>
                                  </p:stCondLst>
                                  <p:childTnLst>
                                    <p:animScale>
                                      <p:cBhvr>
                                        <p:cTn id="56" dur="250" fill="hold"/>
                                        <p:tgtEl>
                                          <p:spTgt spid="93"/>
                                        </p:tgtEl>
                                      </p:cBhvr>
                                      <p:by x="75000" y="75000"/>
                                    </p:animScale>
                                  </p:childTnLst>
                                </p:cTn>
                              </p:par>
                              <p:par>
                                <p:cTn id="57" presetID="42" presetClass="path" presetSubtype="0" accel="50000" decel="50000" fill="hold" nodeType="withEffect">
                                  <p:stCondLst>
                                    <p:cond delay="0"/>
                                  </p:stCondLst>
                                  <p:childTnLst>
                                    <p:animMotion origin="layout" path="M -0.00729 -0.00861 L -0.00521 0.19333 " pathEditMode="relative" rAng="0" ptsTypes="AA">
                                      <p:cBhvr>
                                        <p:cTn id="58" dur="250" fill="hold"/>
                                        <p:tgtEl>
                                          <p:spTgt spid="93"/>
                                        </p:tgtEl>
                                        <p:attrNameLst>
                                          <p:attrName>ppt_x</p:attrName>
                                          <p:attrName>ppt_y</p:attrName>
                                        </p:attrNameLst>
                                      </p:cBhvr>
                                      <p:rCtr x="104" y="10083"/>
                                    </p:animMotion>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250"/>
                                        <p:tgtEl>
                                          <p:spTgt spid="94"/>
                                        </p:tgtEl>
                                      </p:cBhvr>
                                    </p:animEffect>
                                  </p:childTnLst>
                                </p:cTn>
                              </p:par>
                            </p:childTnLst>
                          </p:cTn>
                        </p:par>
                        <p:par>
                          <p:cTn id="63" fill="hold">
                            <p:stCondLst>
                              <p:cond delay="3250"/>
                            </p:stCondLst>
                            <p:childTnLst>
                              <p:par>
                                <p:cTn id="64" presetID="6" presetClass="emph" presetSubtype="0" fill="hold" nodeType="afterEffect">
                                  <p:stCondLst>
                                    <p:cond delay="0"/>
                                  </p:stCondLst>
                                  <p:childTnLst>
                                    <p:animScale>
                                      <p:cBhvr>
                                        <p:cTn id="65" dur="250" fill="hold"/>
                                        <p:tgtEl>
                                          <p:spTgt spid="94"/>
                                        </p:tgtEl>
                                      </p:cBhvr>
                                      <p:by x="75000" y="75000"/>
                                    </p:animScale>
                                  </p:childTnLst>
                                </p:cTn>
                              </p:par>
                              <p:par>
                                <p:cTn id="66" presetID="35" presetClass="path" presetSubtype="0" accel="50000" decel="50000" fill="hold" nodeType="withEffect">
                                  <p:stCondLst>
                                    <p:cond delay="0"/>
                                  </p:stCondLst>
                                  <p:childTnLst>
                                    <p:animMotion origin="layout" path="M -0.07986 4.44444E-6 L -0.32604 -0.00056 " pathEditMode="relative" rAng="0" ptsTypes="AA">
                                      <p:cBhvr>
                                        <p:cTn id="67" dur="250" fill="hold"/>
                                        <p:tgtEl>
                                          <p:spTgt spid="94"/>
                                        </p:tgtEl>
                                        <p:attrNameLst>
                                          <p:attrName>ppt_x</p:attrName>
                                          <p:attrName>ppt_y</p:attrName>
                                        </p:attrNameLst>
                                      </p:cBhvr>
                                      <p:rCtr x="-12309" y="-28"/>
                                    </p:animMotion>
                                  </p:childTnLst>
                                </p:cTn>
                              </p:par>
                            </p:childTnLst>
                          </p:cTn>
                        </p:par>
                        <p:par>
                          <p:cTn id="68" fill="hold">
                            <p:stCondLst>
                              <p:cond delay="3500"/>
                            </p:stCondLst>
                            <p:childTnLst>
                              <p:par>
                                <p:cTn id="69" presetID="10" presetClass="entr" presetSubtype="0" fill="hold"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fade">
                                      <p:cBhvr>
                                        <p:cTn id="71" dur="250"/>
                                        <p:tgtEl>
                                          <p:spTgt spid="95"/>
                                        </p:tgtEl>
                                      </p:cBhvr>
                                    </p:animEffect>
                                  </p:childTnLst>
                                </p:cTn>
                              </p:par>
                            </p:childTnLst>
                          </p:cTn>
                        </p:par>
                        <p:par>
                          <p:cTn id="72" fill="hold">
                            <p:stCondLst>
                              <p:cond delay="3750"/>
                            </p:stCondLst>
                            <p:childTnLst>
                              <p:par>
                                <p:cTn id="73" presetID="6" presetClass="emph" presetSubtype="0" fill="hold" nodeType="afterEffect">
                                  <p:stCondLst>
                                    <p:cond delay="0"/>
                                  </p:stCondLst>
                                  <p:childTnLst>
                                    <p:animScale>
                                      <p:cBhvr>
                                        <p:cTn id="74" dur="250" fill="hold"/>
                                        <p:tgtEl>
                                          <p:spTgt spid="95"/>
                                        </p:tgtEl>
                                      </p:cBhvr>
                                      <p:by x="75000" y="75000"/>
                                    </p:animScale>
                                  </p:childTnLst>
                                </p:cTn>
                              </p:par>
                              <p:par>
                                <p:cTn id="75" presetID="64" presetClass="path" presetSubtype="0" accel="50000" decel="50000" fill="hold" nodeType="withEffect">
                                  <p:stCondLst>
                                    <p:cond delay="0"/>
                                  </p:stCondLst>
                                  <p:childTnLst>
                                    <p:animMotion origin="layout" path="M -0.00035 -0.00695 L -0.00157 -0.2625 " pathEditMode="relative" rAng="0" ptsTypes="AA">
                                      <p:cBhvr>
                                        <p:cTn id="76" dur="250" fill="hold"/>
                                        <p:tgtEl>
                                          <p:spTgt spid="95"/>
                                        </p:tgtEl>
                                        <p:attrNameLst>
                                          <p:attrName>ppt_x</p:attrName>
                                          <p:attrName>ppt_y</p:attrName>
                                        </p:attrNameLst>
                                      </p:cBhvr>
                                      <p:rCtr x="-69" y="-12778"/>
                                    </p:animMotion>
                                  </p:childTnLst>
                                </p:cTn>
                              </p:par>
                            </p:childTnLst>
                          </p:cTn>
                        </p:par>
                        <p:par>
                          <p:cTn id="77" fill="hold">
                            <p:stCondLst>
                              <p:cond delay="4000"/>
                            </p:stCondLst>
                            <p:childTnLst>
                              <p:par>
                                <p:cTn id="78" presetID="10" presetClass="entr" presetSubtype="0" fill="hold" nodeType="after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250"/>
                                        <p:tgtEl>
                                          <p:spTgt spid="96"/>
                                        </p:tgtEl>
                                      </p:cBhvr>
                                    </p:animEffect>
                                  </p:childTnLst>
                                </p:cTn>
                              </p:par>
                            </p:childTnLst>
                          </p:cTn>
                        </p:par>
                        <p:par>
                          <p:cTn id="81" fill="hold">
                            <p:stCondLst>
                              <p:cond delay="4250"/>
                            </p:stCondLst>
                            <p:childTnLst>
                              <p:par>
                                <p:cTn id="82" presetID="6" presetClass="emph" presetSubtype="0" fill="hold" nodeType="afterEffect">
                                  <p:stCondLst>
                                    <p:cond delay="0"/>
                                  </p:stCondLst>
                                  <p:childTnLst>
                                    <p:animScale>
                                      <p:cBhvr>
                                        <p:cTn id="83" dur="250" fill="hold"/>
                                        <p:tgtEl>
                                          <p:spTgt spid="96"/>
                                        </p:tgtEl>
                                      </p:cBhvr>
                                      <p:by x="75000" y="75000"/>
                                    </p:animScale>
                                  </p:childTnLst>
                                </p:cTn>
                              </p:par>
                              <p:par>
                                <p:cTn id="84" presetID="63" presetClass="path" presetSubtype="0" accel="50000" decel="50000" fill="hold" nodeType="withEffect">
                                  <p:stCondLst>
                                    <p:cond delay="0"/>
                                  </p:stCondLst>
                                  <p:childTnLst>
                                    <p:animMotion origin="layout" path="M 2.77778E-6 0.00222 L 0.32048 0.00111 " pathEditMode="relative" rAng="0" ptsTypes="AA">
                                      <p:cBhvr>
                                        <p:cTn id="85" dur="250" fill="hold"/>
                                        <p:tgtEl>
                                          <p:spTgt spid="96"/>
                                        </p:tgtEl>
                                        <p:attrNameLst>
                                          <p:attrName>ppt_x</p:attrName>
                                          <p:attrName>ppt_y</p:attrName>
                                        </p:attrNameLst>
                                      </p:cBhvr>
                                      <p:rCtr x="16024" y="-56"/>
                                    </p:animMotion>
                                  </p:childTnLst>
                                </p:cTn>
                              </p:par>
                            </p:childTnLst>
                          </p:cTn>
                        </p:par>
                        <p:par>
                          <p:cTn id="86" fill="hold">
                            <p:stCondLst>
                              <p:cond delay="4500"/>
                            </p:stCondLst>
                            <p:childTnLst>
                              <p:par>
                                <p:cTn id="87" presetID="10" presetClass="entr" presetSubtype="0" fill="hold" nodeType="after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250"/>
                                        <p:tgtEl>
                                          <p:spTgt spid="97"/>
                                        </p:tgtEl>
                                      </p:cBhvr>
                                    </p:animEffect>
                                  </p:childTnLst>
                                </p:cTn>
                              </p:par>
                            </p:childTnLst>
                          </p:cTn>
                        </p:par>
                        <p:par>
                          <p:cTn id="90" fill="hold">
                            <p:stCondLst>
                              <p:cond delay="4750"/>
                            </p:stCondLst>
                            <p:childTnLst>
                              <p:par>
                                <p:cTn id="91" presetID="6" presetClass="emph" presetSubtype="0" fill="hold" nodeType="afterEffect">
                                  <p:stCondLst>
                                    <p:cond delay="0"/>
                                  </p:stCondLst>
                                  <p:childTnLst>
                                    <p:animScale>
                                      <p:cBhvr>
                                        <p:cTn id="92" dur="250" fill="hold"/>
                                        <p:tgtEl>
                                          <p:spTgt spid="97"/>
                                        </p:tgtEl>
                                      </p:cBhvr>
                                      <p:by x="75000" y="75000"/>
                                    </p:animScale>
                                  </p:childTnLst>
                                </p:cTn>
                              </p:par>
                              <p:par>
                                <p:cTn id="93" presetID="42" presetClass="path" presetSubtype="0" accel="50000" decel="50000" fill="hold" nodeType="withEffect">
                                  <p:stCondLst>
                                    <p:cond delay="0"/>
                                  </p:stCondLst>
                                  <p:childTnLst>
                                    <p:animMotion origin="layout" path="M 2.77778E-6 2.22222E-6 L -2.22222E-6 -3.46945E-17 " pathEditMode="relative" rAng="0" ptsTypes="AA">
                                      <p:cBhvr>
                                        <p:cTn id="94" dur="250" fill="hold"/>
                                        <p:tgtEl>
                                          <p:spTgt spid="97"/>
                                        </p:tgtEl>
                                        <p:attrNameLst>
                                          <p:attrName>ppt_x</p:attrName>
                                          <p:attrName>ppt_y</p:attrName>
                                        </p:attrNameLst>
                                      </p:cBhvr>
                                      <p:rCtr x="-156" y="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228" y="133808"/>
              <a:ext cx="4949160" cy="5373213"/>
              <a:chOff x="88" y="0"/>
              <a:chExt cx="1643911"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598" y="328323"/>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分析与总结</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5</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DEB4223D-C0D3-414F-872A-E76E5FA70334}"/>
              </a:ext>
            </a:extLst>
          </p:cNvPr>
          <p:cNvSpPr/>
          <p:nvPr/>
        </p:nvSpPr>
        <p:spPr bwMode="auto">
          <a:xfrm>
            <a:off x="3240468" y="692212"/>
            <a:ext cx="2518948" cy="146680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noFill/>
            <a:prstDash val="solid"/>
            <a:round/>
            <a:headEnd type="none" w="med" len="med"/>
            <a:tailEnd type="none" w="med" len="med"/>
          </a:ln>
          <a:effectLst>
            <a:glow rad="101600">
              <a:srgbClr val="C59EE2">
                <a:alpha val="6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6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rPr>
              <a:t>结果分析</a:t>
            </a:r>
          </a:p>
        </p:txBody>
      </p:sp>
      <p:sp>
        <p:nvSpPr>
          <p:cNvPr id="42" name="矩形 41">
            <a:extLst>
              <a:ext uri="{FF2B5EF4-FFF2-40B4-BE49-F238E27FC236}">
                <a16:creationId xmlns:a16="http://schemas.microsoft.com/office/drawing/2014/main" id="{CF940F70-E876-450A-B5C9-9FB58857A380}"/>
              </a:ext>
            </a:extLst>
          </p:cNvPr>
          <p:cNvSpPr/>
          <p:nvPr/>
        </p:nvSpPr>
        <p:spPr bwMode="auto">
          <a:xfrm>
            <a:off x="3266673" y="3010563"/>
            <a:ext cx="2518948" cy="146680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noFill/>
            <a:prstDash val="solid"/>
            <a:round/>
            <a:headEnd type="none" w="med" len="med"/>
            <a:tailEnd type="none" w="med" len="med"/>
          </a:ln>
          <a:effectLst>
            <a:glow rad="101600">
              <a:srgbClr val="C59EE2">
                <a:alpha val="6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3600" b="1" dirty="0">
                <a:solidFill>
                  <a:srgbClr val="7030A0"/>
                </a:solidFill>
                <a:effectLst>
                  <a:outerShdw blurRad="38100" dist="38100" dir="2700000" algn="tl">
                    <a:srgbClr val="000000">
                      <a:alpha val="43137"/>
                    </a:srgbClr>
                  </a:outerShdw>
                </a:effectLst>
              </a:rPr>
              <a:t>研究总结</a:t>
            </a:r>
            <a:endParaRPr kumimoji="0" lang="zh-CN" altLang="en-US" sz="3600" b="1" i="0" u="none" strike="noStrike" cap="none" normalizeH="0" baseline="0" dirty="0">
              <a:ln>
                <a:noFill/>
              </a:ln>
              <a:solidFill>
                <a:srgbClr val="7030A0"/>
              </a:solidFill>
              <a:effectLst>
                <a:outerShdw blurRad="38100" dist="38100" dir="2700000" algn="tl">
                  <a:srgbClr val="000000">
                    <a:alpha val="43137"/>
                  </a:srgbClr>
                </a:outerShdw>
              </a:effectLst>
              <a:latin typeface="Arial" pitchFamily="34" charset="0"/>
              <a:ea typeface="宋体" pitchFamily="2" charset="-122"/>
            </a:endParaRPr>
          </a:p>
        </p:txBody>
      </p:sp>
      <p:sp>
        <p:nvSpPr>
          <p:cNvPr id="4" name="箭头: 下 3">
            <a:extLst>
              <a:ext uri="{FF2B5EF4-FFF2-40B4-BE49-F238E27FC236}">
                <a16:creationId xmlns:a16="http://schemas.microsoft.com/office/drawing/2014/main" id="{4B0871A7-9703-4E56-AEE3-B13C58A0F077}"/>
              </a:ext>
            </a:extLst>
          </p:cNvPr>
          <p:cNvSpPr/>
          <p:nvPr/>
        </p:nvSpPr>
        <p:spPr bwMode="auto">
          <a:xfrm>
            <a:off x="4072427" y="2025569"/>
            <a:ext cx="855030" cy="1160340"/>
          </a:xfrm>
          <a:prstGeom prst="down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2601244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1+#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290">
                                          <p:stCondLst>
                                            <p:cond delay="0"/>
                                          </p:stCondLst>
                                        </p:cTn>
                                        <p:tgtEl>
                                          <p:spTgt spid="84"/>
                                        </p:tgtEl>
                                      </p:cBhvr>
                                    </p:animEffect>
                                    <p:anim calcmode="lin" valueType="num">
                                      <p:cBhvr>
                                        <p:cTn id="18" dur="911"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4"/>
                                        </p:tgtEl>
                                        <p:attrNameLst>
                                          <p:attrName>ppt_y</p:attrName>
                                        </p:attrNameLst>
                                      </p:cBhvr>
                                      <p:tavLst>
                                        <p:tav tm="0" fmla="#ppt_y-sin(pi*$)/81">
                                          <p:val>
                                            <p:fltVal val="0"/>
                                          </p:val>
                                        </p:tav>
                                        <p:tav tm="100000">
                                          <p:val>
                                            <p:fltVal val="1"/>
                                          </p:val>
                                        </p:tav>
                                      </p:tavLst>
                                    </p:anim>
                                    <p:animScale>
                                      <p:cBhvr>
                                        <p:cTn id="23" dur="13">
                                          <p:stCondLst>
                                            <p:cond delay="325"/>
                                          </p:stCondLst>
                                        </p:cTn>
                                        <p:tgtEl>
                                          <p:spTgt spid="84"/>
                                        </p:tgtEl>
                                      </p:cBhvr>
                                      <p:to x="100000" y="60000"/>
                                    </p:animScale>
                                    <p:animScale>
                                      <p:cBhvr>
                                        <p:cTn id="24" dur="83" decel="50000">
                                          <p:stCondLst>
                                            <p:cond delay="338"/>
                                          </p:stCondLst>
                                        </p:cTn>
                                        <p:tgtEl>
                                          <p:spTgt spid="84"/>
                                        </p:tgtEl>
                                      </p:cBhvr>
                                      <p:to x="100000" y="100000"/>
                                    </p:animScale>
                                    <p:animScale>
                                      <p:cBhvr>
                                        <p:cTn id="25" dur="13">
                                          <p:stCondLst>
                                            <p:cond delay="656"/>
                                          </p:stCondLst>
                                        </p:cTn>
                                        <p:tgtEl>
                                          <p:spTgt spid="84"/>
                                        </p:tgtEl>
                                      </p:cBhvr>
                                      <p:to x="100000" y="80000"/>
                                    </p:animScale>
                                    <p:animScale>
                                      <p:cBhvr>
                                        <p:cTn id="26" dur="83" decel="50000">
                                          <p:stCondLst>
                                            <p:cond delay="669"/>
                                          </p:stCondLst>
                                        </p:cTn>
                                        <p:tgtEl>
                                          <p:spTgt spid="84"/>
                                        </p:tgtEl>
                                      </p:cBhvr>
                                      <p:to x="100000" y="100000"/>
                                    </p:animScale>
                                    <p:animScale>
                                      <p:cBhvr>
                                        <p:cTn id="27" dur="13">
                                          <p:stCondLst>
                                            <p:cond delay="821"/>
                                          </p:stCondLst>
                                        </p:cTn>
                                        <p:tgtEl>
                                          <p:spTgt spid="84"/>
                                        </p:tgtEl>
                                      </p:cBhvr>
                                      <p:to x="100000" y="90000"/>
                                    </p:animScale>
                                    <p:animScale>
                                      <p:cBhvr>
                                        <p:cTn id="28" dur="83" decel="50000">
                                          <p:stCondLst>
                                            <p:cond delay="834"/>
                                          </p:stCondLst>
                                        </p:cTn>
                                        <p:tgtEl>
                                          <p:spTgt spid="84"/>
                                        </p:tgtEl>
                                      </p:cBhvr>
                                      <p:to x="100000" y="100000"/>
                                    </p:animScale>
                                    <p:animScale>
                                      <p:cBhvr>
                                        <p:cTn id="29" dur="13">
                                          <p:stCondLst>
                                            <p:cond delay="904"/>
                                          </p:stCondLst>
                                        </p:cTn>
                                        <p:tgtEl>
                                          <p:spTgt spid="84"/>
                                        </p:tgtEl>
                                      </p:cBhvr>
                                      <p:to x="100000" y="95000"/>
                                    </p:animScale>
                                    <p:animScale>
                                      <p:cBhvr>
                                        <p:cTn id="30" dur="83" decel="50000">
                                          <p:stCondLst>
                                            <p:cond delay="917"/>
                                          </p:stCondLst>
                                        </p:cTn>
                                        <p:tgtEl>
                                          <p:spTgt spid="8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up)">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2" grpId="0" animBg="1"/>
      <p:bldP spid="3" grpId="0" animBg="1"/>
      <p:bldP spid="42"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分析与总结</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5</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结果分析</a:t>
            </a:r>
          </a:p>
        </p:txBody>
      </p:sp>
      <p:sp>
        <p:nvSpPr>
          <p:cNvPr id="3" name="椭圆 2">
            <a:extLst>
              <a:ext uri="{FF2B5EF4-FFF2-40B4-BE49-F238E27FC236}">
                <a16:creationId xmlns:a16="http://schemas.microsoft.com/office/drawing/2014/main" id="{F7AC0E85-EE9F-4111-8AAE-9BD6CBCC22CE}"/>
              </a:ext>
            </a:extLst>
          </p:cNvPr>
          <p:cNvSpPr/>
          <p:nvPr/>
        </p:nvSpPr>
        <p:spPr bwMode="auto">
          <a:xfrm>
            <a:off x="627583" y="877250"/>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 name="文本框 3">
            <a:extLst>
              <a:ext uri="{FF2B5EF4-FFF2-40B4-BE49-F238E27FC236}">
                <a16:creationId xmlns:a16="http://schemas.microsoft.com/office/drawing/2014/main" id="{78892C66-04FB-49A0-85D4-5A0E98B14693}"/>
              </a:ext>
            </a:extLst>
          </p:cNvPr>
          <p:cNvSpPr txBox="1"/>
          <p:nvPr/>
        </p:nvSpPr>
        <p:spPr>
          <a:xfrm>
            <a:off x="883966" y="842067"/>
            <a:ext cx="4772460" cy="369332"/>
          </a:xfrm>
          <a:prstGeom prst="rect">
            <a:avLst/>
          </a:prstGeom>
          <a:noFill/>
        </p:spPr>
        <p:txBody>
          <a:bodyPr wrap="none" rtlCol="0">
            <a:spAutoFit/>
          </a:bodyPr>
          <a:lstStyle/>
          <a:p>
            <a:r>
              <a:rPr lang="en-US" altLang="zh-CN" b="1" dirty="0">
                <a:solidFill>
                  <a:srgbClr val="7030A0"/>
                </a:solidFill>
                <a:latin typeface="Times New Roman" panose="02020603050405020304" pitchFamily="18" charset="0"/>
                <a:cs typeface="Times New Roman" panose="02020603050405020304" pitchFamily="18" charset="0"/>
              </a:rPr>
              <a:t>Leap</a:t>
            </a:r>
            <a:r>
              <a:rPr lang="zh-CN" altLang="en-US" b="1" dirty="0">
                <a:solidFill>
                  <a:srgbClr val="7030A0"/>
                </a:solidFill>
                <a:latin typeface="Times New Roman" panose="02020603050405020304" pitchFamily="18" charset="0"/>
                <a:cs typeface="Times New Roman" panose="02020603050405020304" pitchFamily="18" charset="0"/>
              </a:rPr>
              <a:t> </a:t>
            </a:r>
            <a:r>
              <a:rPr lang="en-US" altLang="zh-CN" b="1" dirty="0">
                <a:solidFill>
                  <a:srgbClr val="7030A0"/>
                </a:solidFill>
                <a:latin typeface="Times New Roman" panose="02020603050405020304" pitchFamily="18" charset="0"/>
                <a:cs typeface="Times New Roman" panose="02020603050405020304" pitchFamily="18" charset="0"/>
              </a:rPr>
              <a:t>Motion </a:t>
            </a:r>
            <a:r>
              <a:rPr lang="zh-CN" altLang="en-US" b="1" dirty="0">
                <a:solidFill>
                  <a:srgbClr val="7030A0"/>
                </a:solidFill>
              </a:rPr>
              <a:t>对手势的捕获迅速，且较为精确</a:t>
            </a:r>
          </a:p>
        </p:txBody>
      </p:sp>
      <p:sp>
        <p:nvSpPr>
          <p:cNvPr id="46" name="椭圆 45">
            <a:extLst>
              <a:ext uri="{FF2B5EF4-FFF2-40B4-BE49-F238E27FC236}">
                <a16:creationId xmlns:a16="http://schemas.microsoft.com/office/drawing/2014/main" id="{506731C7-37E3-4A0B-808A-D373ECFD8C1C}"/>
              </a:ext>
            </a:extLst>
          </p:cNvPr>
          <p:cNvSpPr/>
          <p:nvPr/>
        </p:nvSpPr>
        <p:spPr bwMode="auto">
          <a:xfrm>
            <a:off x="645205" y="3082135"/>
            <a:ext cx="301239" cy="3012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6" name="文本框 85">
            <a:extLst>
              <a:ext uri="{FF2B5EF4-FFF2-40B4-BE49-F238E27FC236}">
                <a16:creationId xmlns:a16="http://schemas.microsoft.com/office/drawing/2014/main" id="{593B63DF-CB48-4AD6-8538-6E7F5E47A4A9}"/>
              </a:ext>
            </a:extLst>
          </p:cNvPr>
          <p:cNvSpPr txBox="1"/>
          <p:nvPr/>
        </p:nvSpPr>
        <p:spPr>
          <a:xfrm>
            <a:off x="901588" y="3046952"/>
            <a:ext cx="3438762" cy="369332"/>
          </a:xfrm>
          <a:prstGeom prst="rect">
            <a:avLst/>
          </a:prstGeom>
          <a:noFill/>
        </p:spPr>
        <p:txBody>
          <a:bodyPr wrap="none" rtlCol="0">
            <a:spAutoFit/>
          </a:bodyPr>
          <a:lstStyle/>
          <a:p>
            <a:r>
              <a:rPr lang="zh-CN" altLang="en-US" b="1" dirty="0">
                <a:solidFill>
                  <a:srgbClr val="FF0000"/>
                </a:solidFill>
              </a:rPr>
              <a:t>对于被遮挡的手指难以正确识别</a:t>
            </a:r>
          </a:p>
        </p:txBody>
      </p:sp>
      <p:sp>
        <p:nvSpPr>
          <p:cNvPr id="87" name="椭圆 86">
            <a:extLst>
              <a:ext uri="{FF2B5EF4-FFF2-40B4-BE49-F238E27FC236}">
                <a16:creationId xmlns:a16="http://schemas.microsoft.com/office/drawing/2014/main" id="{8CB5ED3A-A847-4C85-8A0F-32D0192F459B}"/>
              </a:ext>
            </a:extLst>
          </p:cNvPr>
          <p:cNvSpPr/>
          <p:nvPr/>
        </p:nvSpPr>
        <p:spPr bwMode="auto">
          <a:xfrm>
            <a:off x="635144" y="2543443"/>
            <a:ext cx="301239" cy="3012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8" name="文本框 87">
            <a:extLst>
              <a:ext uri="{FF2B5EF4-FFF2-40B4-BE49-F238E27FC236}">
                <a16:creationId xmlns:a16="http://schemas.microsoft.com/office/drawing/2014/main" id="{A16C19B7-30FE-4108-8624-B0EDF08AA67F}"/>
              </a:ext>
            </a:extLst>
          </p:cNvPr>
          <p:cNvSpPr txBox="1"/>
          <p:nvPr/>
        </p:nvSpPr>
        <p:spPr>
          <a:xfrm>
            <a:off x="891527" y="2508260"/>
            <a:ext cx="6599884" cy="369332"/>
          </a:xfrm>
          <a:prstGeom prst="rect">
            <a:avLst/>
          </a:prstGeom>
          <a:noFill/>
        </p:spPr>
        <p:txBody>
          <a:bodyPr wrap="none" rtlCol="0">
            <a:spAutoFit/>
          </a:bodyPr>
          <a:lstStyle/>
          <a:p>
            <a:r>
              <a:rPr lang="zh-CN" altLang="en-US" b="1" dirty="0">
                <a:solidFill>
                  <a:srgbClr val="FF0000"/>
                </a:solidFill>
              </a:rPr>
              <a:t>对直接接触的物体</a:t>
            </a:r>
            <a:r>
              <a:rPr lang="zh-CN" altLang="en-US" b="1" dirty="0">
                <a:solidFill>
                  <a:srgbClr val="FF0000"/>
                </a:solidFill>
                <a:latin typeface="Times New Roman" panose="02020603050405020304" pitchFamily="18" charset="0"/>
              </a:rPr>
              <a:t>或 </a:t>
            </a:r>
            <a:r>
              <a:rPr lang="en-US" altLang="zh-CN" b="1" dirty="0">
                <a:solidFill>
                  <a:srgbClr val="FF0000"/>
                </a:solidFill>
                <a:latin typeface="Times New Roman" panose="02020603050405020304" pitchFamily="18" charset="0"/>
              </a:rPr>
              <a:t>UI </a:t>
            </a:r>
            <a:r>
              <a:rPr lang="zh-CN" altLang="en-US" b="1" dirty="0">
                <a:solidFill>
                  <a:srgbClr val="FF0000"/>
                </a:solidFill>
                <a:latin typeface="Times New Roman" panose="02020603050405020304" pitchFamily="18" charset="0"/>
              </a:rPr>
              <a:t>的触碰距离依赖程序设定，开发有难度</a:t>
            </a:r>
          </a:p>
        </p:txBody>
      </p:sp>
      <p:sp>
        <p:nvSpPr>
          <p:cNvPr id="89" name="椭圆 88">
            <a:extLst>
              <a:ext uri="{FF2B5EF4-FFF2-40B4-BE49-F238E27FC236}">
                <a16:creationId xmlns:a16="http://schemas.microsoft.com/office/drawing/2014/main" id="{CF439207-E298-4851-95DA-39F61A5DAC51}"/>
              </a:ext>
            </a:extLst>
          </p:cNvPr>
          <p:cNvSpPr/>
          <p:nvPr/>
        </p:nvSpPr>
        <p:spPr bwMode="auto">
          <a:xfrm>
            <a:off x="616113" y="1405783"/>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0" name="文本框 89">
            <a:extLst>
              <a:ext uri="{FF2B5EF4-FFF2-40B4-BE49-F238E27FC236}">
                <a16:creationId xmlns:a16="http://schemas.microsoft.com/office/drawing/2014/main" id="{EC0FB6FD-E03F-46BE-A3B7-B4E7646B2455}"/>
              </a:ext>
            </a:extLst>
          </p:cNvPr>
          <p:cNvSpPr txBox="1"/>
          <p:nvPr/>
        </p:nvSpPr>
        <p:spPr>
          <a:xfrm>
            <a:off x="872496" y="1370600"/>
            <a:ext cx="4136069" cy="369332"/>
          </a:xfrm>
          <a:prstGeom prst="rect">
            <a:avLst/>
          </a:prstGeom>
          <a:noFill/>
        </p:spPr>
        <p:txBody>
          <a:bodyPr wrap="none" rtlCol="0">
            <a:spAutoFit/>
          </a:bodyPr>
          <a:lstStyle/>
          <a:p>
            <a:r>
              <a:rPr lang="zh-CN" altLang="en-US" b="1" dirty="0">
                <a:solidFill>
                  <a:srgbClr val="7030A0"/>
                </a:solidFill>
                <a:latin typeface="Times New Roman" panose="02020603050405020304" pitchFamily="18" charset="0"/>
                <a:cs typeface="Times New Roman" panose="02020603050405020304" pitchFamily="18" charset="0"/>
              </a:rPr>
              <a:t>支持复杂的组合手势和条件，扩展性强</a:t>
            </a:r>
            <a:endParaRPr lang="zh-CN" altLang="en-US" b="1" dirty="0">
              <a:solidFill>
                <a:srgbClr val="7030A0"/>
              </a:solidFill>
            </a:endParaRPr>
          </a:p>
        </p:txBody>
      </p:sp>
      <p:sp>
        <p:nvSpPr>
          <p:cNvPr id="91" name="椭圆 90">
            <a:extLst>
              <a:ext uri="{FF2B5EF4-FFF2-40B4-BE49-F238E27FC236}">
                <a16:creationId xmlns:a16="http://schemas.microsoft.com/office/drawing/2014/main" id="{C9573CC3-D04E-45C6-BA0A-08EA6F27E1D3}"/>
              </a:ext>
            </a:extLst>
          </p:cNvPr>
          <p:cNvSpPr/>
          <p:nvPr/>
        </p:nvSpPr>
        <p:spPr bwMode="auto">
          <a:xfrm>
            <a:off x="616113" y="1964567"/>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2" name="文本框 91">
            <a:extLst>
              <a:ext uri="{FF2B5EF4-FFF2-40B4-BE49-F238E27FC236}">
                <a16:creationId xmlns:a16="http://schemas.microsoft.com/office/drawing/2014/main" id="{B15AD320-0D45-40CD-81BE-299058E8A83F}"/>
              </a:ext>
            </a:extLst>
          </p:cNvPr>
          <p:cNvSpPr txBox="1"/>
          <p:nvPr/>
        </p:nvSpPr>
        <p:spPr>
          <a:xfrm>
            <a:off x="872496" y="1929384"/>
            <a:ext cx="4368504" cy="369332"/>
          </a:xfrm>
          <a:prstGeom prst="rect">
            <a:avLst/>
          </a:prstGeom>
          <a:noFill/>
        </p:spPr>
        <p:txBody>
          <a:bodyPr wrap="none" rtlCol="0">
            <a:spAutoFit/>
          </a:bodyPr>
          <a:lstStyle/>
          <a:p>
            <a:r>
              <a:rPr lang="zh-CN" altLang="en-US" b="1" dirty="0">
                <a:solidFill>
                  <a:srgbClr val="7030A0"/>
                </a:solidFill>
                <a:latin typeface="Times New Roman" panose="02020603050405020304" pitchFamily="18" charset="0"/>
                <a:cs typeface="Times New Roman" panose="02020603050405020304" pitchFamily="18" charset="0"/>
              </a:rPr>
              <a:t>可抓起并操控虚拟世界中的简单结构物体</a:t>
            </a:r>
            <a:endParaRPr lang="zh-CN" altLang="en-US" b="1" dirty="0">
              <a:solidFill>
                <a:srgbClr val="7030A0"/>
              </a:solidFill>
            </a:endParaRPr>
          </a:p>
        </p:txBody>
      </p:sp>
      <p:sp>
        <p:nvSpPr>
          <p:cNvPr id="93" name="椭圆 92">
            <a:extLst>
              <a:ext uri="{FF2B5EF4-FFF2-40B4-BE49-F238E27FC236}">
                <a16:creationId xmlns:a16="http://schemas.microsoft.com/office/drawing/2014/main" id="{E83CB53C-E0BB-4BCB-BA4A-907C52CC4CD3}"/>
              </a:ext>
            </a:extLst>
          </p:cNvPr>
          <p:cNvSpPr/>
          <p:nvPr/>
        </p:nvSpPr>
        <p:spPr bwMode="auto">
          <a:xfrm>
            <a:off x="645205" y="3640919"/>
            <a:ext cx="301239" cy="301239"/>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4" name="文本框 93">
            <a:extLst>
              <a:ext uri="{FF2B5EF4-FFF2-40B4-BE49-F238E27FC236}">
                <a16:creationId xmlns:a16="http://schemas.microsoft.com/office/drawing/2014/main" id="{F9ED2612-26AC-4C62-8C5A-66F945413431}"/>
              </a:ext>
            </a:extLst>
          </p:cNvPr>
          <p:cNvSpPr txBox="1"/>
          <p:nvPr/>
        </p:nvSpPr>
        <p:spPr>
          <a:xfrm>
            <a:off x="901588" y="3605736"/>
            <a:ext cx="3671198" cy="369332"/>
          </a:xfrm>
          <a:prstGeom prst="rect">
            <a:avLst/>
          </a:prstGeom>
          <a:noFill/>
        </p:spPr>
        <p:txBody>
          <a:bodyPr wrap="none" rtlCol="0">
            <a:spAutoFit/>
          </a:bodyPr>
          <a:lstStyle/>
          <a:p>
            <a:r>
              <a:rPr lang="zh-CN" altLang="en-US" b="1" dirty="0">
                <a:solidFill>
                  <a:srgbClr val="FF0000"/>
                </a:solidFill>
              </a:rPr>
              <a:t>设备屏幕易留污渍，从而导致抖动</a:t>
            </a:r>
          </a:p>
        </p:txBody>
      </p:sp>
    </p:spTree>
    <p:custDataLst>
      <p:tags r:id="rId1"/>
    </p:custDataLst>
    <p:extLst>
      <p:ext uri="{BB962C8B-B14F-4D97-AF65-F5344CB8AC3E}">
        <p14:creationId xmlns:p14="http://schemas.microsoft.com/office/powerpoint/2010/main" val="6613635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250" fill="hold"/>
                                        <p:tgtEl>
                                          <p:spTgt spid="85"/>
                                        </p:tgtEl>
                                        <p:attrNameLst>
                                          <p:attrName>ppt_x</p:attrName>
                                        </p:attrNameLst>
                                      </p:cBhvr>
                                      <p:tavLst>
                                        <p:tav tm="0">
                                          <p:val>
                                            <p:strVal val="0-#ppt_w/2"/>
                                          </p:val>
                                        </p:tav>
                                        <p:tav tm="100000">
                                          <p:val>
                                            <p:strVal val="#ppt_x"/>
                                          </p:val>
                                        </p:tav>
                                      </p:tavLst>
                                    </p:anim>
                                    <p:anim calcmode="lin" valueType="num">
                                      <p:cBhvr additive="base">
                                        <p:cTn id="13" dur="25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anim calcmode="lin" valueType="num">
                                      <p:cBhvr>
                                        <p:cTn id="29" dur="500" fill="hold"/>
                                        <p:tgtEl>
                                          <p:spTgt spid="89"/>
                                        </p:tgtEl>
                                        <p:attrNameLst>
                                          <p:attrName>ppt_x</p:attrName>
                                        </p:attrNameLst>
                                      </p:cBhvr>
                                      <p:tavLst>
                                        <p:tav tm="0">
                                          <p:val>
                                            <p:strVal val="#ppt_x"/>
                                          </p:val>
                                        </p:tav>
                                        <p:tav tm="100000">
                                          <p:val>
                                            <p:strVal val="#ppt_x"/>
                                          </p:val>
                                        </p:tav>
                                      </p:tavLst>
                                    </p:anim>
                                    <p:anim calcmode="lin" valueType="num">
                                      <p:cBhvr>
                                        <p:cTn id="30" dur="500" fill="hold"/>
                                        <p:tgtEl>
                                          <p:spTgt spid="8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500"/>
                                        <p:tgtEl>
                                          <p:spTgt spid="90"/>
                                        </p:tgtEl>
                                      </p:cBhvr>
                                    </p:animEffect>
                                    <p:anim calcmode="lin" valueType="num">
                                      <p:cBhvr>
                                        <p:cTn id="34" dur="500" fill="hold"/>
                                        <p:tgtEl>
                                          <p:spTgt spid="90"/>
                                        </p:tgtEl>
                                        <p:attrNameLst>
                                          <p:attrName>ppt_x</p:attrName>
                                        </p:attrNameLst>
                                      </p:cBhvr>
                                      <p:tavLst>
                                        <p:tav tm="0">
                                          <p:val>
                                            <p:strVal val="#ppt_x"/>
                                          </p:val>
                                        </p:tav>
                                        <p:tav tm="100000">
                                          <p:val>
                                            <p:strVal val="#ppt_x"/>
                                          </p:val>
                                        </p:tav>
                                      </p:tavLst>
                                    </p:anim>
                                    <p:anim calcmode="lin" valueType="num">
                                      <p:cBhvr>
                                        <p:cTn id="35" dur="500" fill="hold"/>
                                        <p:tgtEl>
                                          <p:spTgt spid="9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anim calcmode="lin" valueType="num">
                                      <p:cBhvr>
                                        <p:cTn id="39" dur="500" fill="hold"/>
                                        <p:tgtEl>
                                          <p:spTgt spid="91"/>
                                        </p:tgtEl>
                                        <p:attrNameLst>
                                          <p:attrName>ppt_x</p:attrName>
                                        </p:attrNameLst>
                                      </p:cBhvr>
                                      <p:tavLst>
                                        <p:tav tm="0">
                                          <p:val>
                                            <p:strVal val="#ppt_x"/>
                                          </p:val>
                                        </p:tav>
                                        <p:tav tm="100000">
                                          <p:val>
                                            <p:strVal val="#ppt_x"/>
                                          </p:val>
                                        </p:tav>
                                      </p:tavLst>
                                    </p:anim>
                                    <p:anim calcmode="lin" valueType="num">
                                      <p:cBhvr>
                                        <p:cTn id="40" dur="500" fill="hold"/>
                                        <p:tgtEl>
                                          <p:spTgt spid="9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anim calcmode="lin" valueType="num">
                                      <p:cBhvr>
                                        <p:cTn id="44" dur="500" fill="hold"/>
                                        <p:tgtEl>
                                          <p:spTgt spid="92"/>
                                        </p:tgtEl>
                                        <p:attrNameLst>
                                          <p:attrName>ppt_x</p:attrName>
                                        </p:attrNameLst>
                                      </p:cBhvr>
                                      <p:tavLst>
                                        <p:tav tm="0">
                                          <p:val>
                                            <p:strVal val="#ppt_x"/>
                                          </p:val>
                                        </p:tav>
                                        <p:tav tm="100000">
                                          <p:val>
                                            <p:strVal val="#ppt_x"/>
                                          </p:val>
                                        </p:tav>
                                      </p:tavLst>
                                    </p:anim>
                                    <p:anim calcmode="lin" valueType="num">
                                      <p:cBhvr>
                                        <p:cTn id="45"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anim calcmode="lin" valueType="num">
                                      <p:cBhvr>
                                        <p:cTn id="51" dur="500" fill="hold"/>
                                        <p:tgtEl>
                                          <p:spTgt spid="46"/>
                                        </p:tgtEl>
                                        <p:attrNameLst>
                                          <p:attrName>ppt_x</p:attrName>
                                        </p:attrNameLst>
                                      </p:cBhvr>
                                      <p:tavLst>
                                        <p:tav tm="0">
                                          <p:val>
                                            <p:strVal val="#ppt_x"/>
                                          </p:val>
                                        </p:tav>
                                        <p:tav tm="100000">
                                          <p:val>
                                            <p:strVal val="#ppt_x"/>
                                          </p:val>
                                        </p:tav>
                                      </p:tavLst>
                                    </p:anim>
                                    <p:anim calcmode="lin" valueType="num">
                                      <p:cBhvr>
                                        <p:cTn id="52" dur="500" fill="hold"/>
                                        <p:tgtEl>
                                          <p:spTgt spid="4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anim calcmode="lin" valueType="num">
                                      <p:cBhvr>
                                        <p:cTn id="56" dur="500" fill="hold"/>
                                        <p:tgtEl>
                                          <p:spTgt spid="86"/>
                                        </p:tgtEl>
                                        <p:attrNameLst>
                                          <p:attrName>ppt_x</p:attrName>
                                        </p:attrNameLst>
                                      </p:cBhvr>
                                      <p:tavLst>
                                        <p:tav tm="0">
                                          <p:val>
                                            <p:strVal val="#ppt_x"/>
                                          </p:val>
                                        </p:tav>
                                        <p:tav tm="100000">
                                          <p:val>
                                            <p:strVal val="#ppt_x"/>
                                          </p:val>
                                        </p:tav>
                                      </p:tavLst>
                                    </p:anim>
                                    <p:anim calcmode="lin" valueType="num">
                                      <p:cBhvr>
                                        <p:cTn id="57" dur="500" fill="hold"/>
                                        <p:tgtEl>
                                          <p:spTgt spid="8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anim calcmode="lin" valueType="num">
                                      <p:cBhvr>
                                        <p:cTn id="61" dur="500" fill="hold"/>
                                        <p:tgtEl>
                                          <p:spTgt spid="87"/>
                                        </p:tgtEl>
                                        <p:attrNameLst>
                                          <p:attrName>ppt_x</p:attrName>
                                        </p:attrNameLst>
                                      </p:cBhvr>
                                      <p:tavLst>
                                        <p:tav tm="0">
                                          <p:val>
                                            <p:strVal val="#ppt_x"/>
                                          </p:val>
                                        </p:tav>
                                        <p:tav tm="100000">
                                          <p:val>
                                            <p:strVal val="#ppt_x"/>
                                          </p:val>
                                        </p:tav>
                                      </p:tavLst>
                                    </p:anim>
                                    <p:anim calcmode="lin" valueType="num">
                                      <p:cBhvr>
                                        <p:cTn id="62" dur="500" fill="hold"/>
                                        <p:tgtEl>
                                          <p:spTgt spid="8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anim calcmode="lin" valueType="num">
                                      <p:cBhvr>
                                        <p:cTn id="66" dur="500" fill="hold"/>
                                        <p:tgtEl>
                                          <p:spTgt spid="88"/>
                                        </p:tgtEl>
                                        <p:attrNameLst>
                                          <p:attrName>ppt_x</p:attrName>
                                        </p:attrNameLst>
                                      </p:cBhvr>
                                      <p:tavLst>
                                        <p:tav tm="0">
                                          <p:val>
                                            <p:strVal val="#ppt_x"/>
                                          </p:val>
                                        </p:tav>
                                        <p:tav tm="100000">
                                          <p:val>
                                            <p:strVal val="#ppt_x"/>
                                          </p:val>
                                        </p:tav>
                                      </p:tavLst>
                                    </p:anim>
                                    <p:anim calcmode="lin" valueType="num">
                                      <p:cBhvr>
                                        <p:cTn id="67" dur="500" fill="hold"/>
                                        <p:tgtEl>
                                          <p:spTgt spid="8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anim calcmode="lin" valueType="num">
                                      <p:cBhvr>
                                        <p:cTn id="71" dur="500" fill="hold"/>
                                        <p:tgtEl>
                                          <p:spTgt spid="93"/>
                                        </p:tgtEl>
                                        <p:attrNameLst>
                                          <p:attrName>ppt_x</p:attrName>
                                        </p:attrNameLst>
                                      </p:cBhvr>
                                      <p:tavLst>
                                        <p:tav tm="0">
                                          <p:val>
                                            <p:strVal val="#ppt_x"/>
                                          </p:val>
                                        </p:tav>
                                        <p:tav tm="100000">
                                          <p:val>
                                            <p:strVal val="#ppt_x"/>
                                          </p:val>
                                        </p:tav>
                                      </p:tavLst>
                                    </p:anim>
                                    <p:anim calcmode="lin" valueType="num">
                                      <p:cBhvr>
                                        <p:cTn id="72" dur="500" fill="hold"/>
                                        <p:tgtEl>
                                          <p:spTgt spid="9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anim calcmode="lin" valueType="num">
                                      <p:cBhvr>
                                        <p:cTn id="76" dur="500" fill="hold"/>
                                        <p:tgtEl>
                                          <p:spTgt spid="94"/>
                                        </p:tgtEl>
                                        <p:attrNameLst>
                                          <p:attrName>ppt_x</p:attrName>
                                        </p:attrNameLst>
                                      </p:cBhvr>
                                      <p:tavLst>
                                        <p:tav tm="0">
                                          <p:val>
                                            <p:strVal val="#ppt_x"/>
                                          </p:val>
                                        </p:tav>
                                        <p:tav tm="100000">
                                          <p:val>
                                            <p:strVal val="#ppt_x"/>
                                          </p:val>
                                        </p:tav>
                                      </p:tavLst>
                                    </p:anim>
                                    <p:anim calcmode="lin" valueType="num">
                                      <p:cBhvr>
                                        <p:cTn id="77"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P spid="3" grpId="0" animBg="1"/>
      <p:bldP spid="4" grpId="0"/>
      <p:bldP spid="46" grpId="0" animBg="1"/>
      <p:bldP spid="86" grpId="0"/>
      <p:bldP spid="87" grpId="0" animBg="1"/>
      <p:bldP spid="88" grpId="0"/>
      <p:bldP spid="89" grpId="0" animBg="1"/>
      <p:bldP spid="90" grpId="0"/>
      <p:bldP spid="91" grpId="0" animBg="1"/>
      <p:bldP spid="92" grpId="0"/>
      <p:bldP spid="93" grpId="0" animBg="1"/>
      <p:bldP spid="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228" y="133808"/>
              <a:ext cx="4949160" cy="5373213"/>
              <a:chOff x="88" y="0"/>
              <a:chExt cx="1643911"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598" y="328323"/>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1</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54C5D03E-9BC8-4BD2-B811-BFD363A02094}"/>
              </a:ext>
            </a:extLst>
          </p:cNvPr>
          <p:cNvSpPr/>
          <p:nvPr/>
        </p:nvSpPr>
        <p:spPr bwMode="auto">
          <a:xfrm>
            <a:off x="3527468" y="388505"/>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4" name="文本框 3">
            <a:extLst>
              <a:ext uri="{FF2B5EF4-FFF2-40B4-BE49-F238E27FC236}">
                <a16:creationId xmlns:a16="http://schemas.microsoft.com/office/drawing/2014/main" id="{88DDB32B-BDAF-4917-955B-43FB915656C4}"/>
              </a:ext>
            </a:extLst>
          </p:cNvPr>
          <p:cNvSpPr txBox="1"/>
          <p:nvPr/>
        </p:nvSpPr>
        <p:spPr>
          <a:xfrm>
            <a:off x="3849312" y="694047"/>
            <a:ext cx="1133295" cy="1200329"/>
          </a:xfrm>
          <a:prstGeom prst="rect">
            <a:avLst/>
          </a:prstGeom>
          <a:noFill/>
        </p:spPr>
        <p:txBody>
          <a:bodyPr wrap="square" rtlCol="0">
            <a:spAutoFit/>
          </a:bodyPr>
          <a:lstStyle/>
          <a:p>
            <a:r>
              <a:rPr lang="zh-CN" altLang="en-US" sz="3600" b="1" dirty="0">
                <a:solidFill>
                  <a:schemeClr val="accent4">
                    <a:lumMod val="65000"/>
                    <a:lumOff val="35000"/>
                  </a:schemeClr>
                </a:solidFill>
              </a:rPr>
              <a:t>背景意义</a:t>
            </a:r>
          </a:p>
        </p:txBody>
      </p:sp>
      <p:sp>
        <p:nvSpPr>
          <p:cNvPr id="112" name="椭圆 111">
            <a:extLst>
              <a:ext uri="{FF2B5EF4-FFF2-40B4-BE49-F238E27FC236}">
                <a16:creationId xmlns:a16="http://schemas.microsoft.com/office/drawing/2014/main" id="{1B4F4477-AE88-4CC5-AE4B-9018E5BF7D1F}"/>
              </a:ext>
            </a:extLst>
          </p:cNvPr>
          <p:cNvSpPr/>
          <p:nvPr/>
        </p:nvSpPr>
        <p:spPr bwMode="auto">
          <a:xfrm>
            <a:off x="1421737" y="2650913"/>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113" name="文本框 112">
            <a:extLst>
              <a:ext uri="{FF2B5EF4-FFF2-40B4-BE49-F238E27FC236}">
                <a16:creationId xmlns:a16="http://schemas.microsoft.com/office/drawing/2014/main" id="{E00BF86E-35F0-4A22-919A-3E05A8604892}"/>
              </a:ext>
            </a:extLst>
          </p:cNvPr>
          <p:cNvSpPr txBox="1"/>
          <p:nvPr/>
        </p:nvSpPr>
        <p:spPr>
          <a:xfrm>
            <a:off x="1743581" y="2956455"/>
            <a:ext cx="1133295" cy="1200329"/>
          </a:xfrm>
          <a:prstGeom prst="rect">
            <a:avLst/>
          </a:prstGeom>
          <a:noFill/>
        </p:spPr>
        <p:txBody>
          <a:bodyPr wrap="square" rtlCol="0">
            <a:spAutoFit/>
          </a:bodyPr>
          <a:lstStyle/>
          <a:p>
            <a:r>
              <a:rPr lang="zh-CN" altLang="en-US" sz="3600" b="1" dirty="0">
                <a:solidFill>
                  <a:schemeClr val="accent4">
                    <a:lumMod val="65000"/>
                    <a:lumOff val="35000"/>
                  </a:schemeClr>
                </a:solidFill>
              </a:rPr>
              <a:t>运动捕捉</a:t>
            </a:r>
          </a:p>
        </p:txBody>
      </p:sp>
      <p:sp>
        <p:nvSpPr>
          <p:cNvPr id="153" name="椭圆 152">
            <a:extLst>
              <a:ext uri="{FF2B5EF4-FFF2-40B4-BE49-F238E27FC236}">
                <a16:creationId xmlns:a16="http://schemas.microsoft.com/office/drawing/2014/main" id="{ED5FEEFF-C8DC-462E-B059-D3E2610DA612}"/>
              </a:ext>
            </a:extLst>
          </p:cNvPr>
          <p:cNvSpPr/>
          <p:nvPr/>
        </p:nvSpPr>
        <p:spPr bwMode="auto">
          <a:xfrm>
            <a:off x="5623713" y="2625637"/>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154" name="文本框 153">
            <a:extLst>
              <a:ext uri="{FF2B5EF4-FFF2-40B4-BE49-F238E27FC236}">
                <a16:creationId xmlns:a16="http://schemas.microsoft.com/office/drawing/2014/main" id="{7CD90F9F-50FE-489B-95E4-388156224DF6}"/>
              </a:ext>
            </a:extLst>
          </p:cNvPr>
          <p:cNvSpPr txBox="1"/>
          <p:nvPr/>
        </p:nvSpPr>
        <p:spPr>
          <a:xfrm>
            <a:off x="5945557" y="2931179"/>
            <a:ext cx="1133295" cy="1200329"/>
          </a:xfrm>
          <a:prstGeom prst="rect">
            <a:avLst/>
          </a:prstGeom>
          <a:noFill/>
        </p:spPr>
        <p:txBody>
          <a:bodyPr wrap="square" rtlCol="0">
            <a:spAutoFit/>
          </a:bodyPr>
          <a:lstStyle/>
          <a:p>
            <a:r>
              <a:rPr lang="zh-CN" altLang="en-US" sz="3600" b="1" dirty="0">
                <a:solidFill>
                  <a:schemeClr val="accent4">
                    <a:lumMod val="65000"/>
                    <a:lumOff val="35000"/>
                  </a:schemeClr>
                </a:solidFill>
              </a:rPr>
              <a:t>设备对比</a:t>
            </a:r>
          </a:p>
        </p:txBody>
      </p:sp>
      <p:sp>
        <p:nvSpPr>
          <p:cNvPr id="9" name="箭头: 右 8">
            <a:extLst>
              <a:ext uri="{FF2B5EF4-FFF2-40B4-BE49-F238E27FC236}">
                <a16:creationId xmlns:a16="http://schemas.microsoft.com/office/drawing/2014/main" id="{5423E4FF-B27E-417B-9E1B-6B032FFDCD8D}"/>
              </a:ext>
            </a:extLst>
          </p:cNvPr>
          <p:cNvSpPr/>
          <p:nvPr/>
        </p:nvSpPr>
        <p:spPr bwMode="auto">
          <a:xfrm rot="8100000">
            <a:off x="2818060" y="2098959"/>
            <a:ext cx="1028062" cy="588177"/>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89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60" name="箭头: 右 159">
            <a:extLst>
              <a:ext uri="{FF2B5EF4-FFF2-40B4-BE49-F238E27FC236}">
                <a16:creationId xmlns:a16="http://schemas.microsoft.com/office/drawing/2014/main" id="{360A21EA-FBDF-40D9-9E3A-B8D655F32EC8}"/>
              </a:ext>
            </a:extLst>
          </p:cNvPr>
          <p:cNvSpPr/>
          <p:nvPr/>
        </p:nvSpPr>
        <p:spPr bwMode="auto">
          <a:xfrm rot="13500000">
            <a:off x="4922543" y="2045693"/>
            <a:ext cx="1028062" cy="588177"/>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89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7" name="箭头: 右 196">
            <a:extLst>
              <a:ext uri="{FF2B5EF4-FFF2-40B4-BE49-F238E27FC236}">
                <a16:creationId xmlns:a16="http://schemas.microsoft.com/office/drawing/2014/main" id="{E202601B-4AF7-4644-A5E6-51DE030AB72C}"/>
              </a:ext>
            </a:extLst>
          </p:cNvPr>
          <p:cNvSpPr/>
          <p:nvPr/>
        </p:nvSpPr>
        <p:spPr bwMode="auto">
          <a:xfrm>
            <a:off x="3327192" y="3281143"/>
            <a:ext cx="2196837" cy="588177"/>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89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1+#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290">
                                          <p:stCondLst>
                                            <p:cond delay="0"/>
                                          </p:stCondLst>
                                        </p:cTn>
                                        <p:tgtEl>
                                          <p:spTgt spid="84"/>
                                        </p:tgtEl>
                                      </p:cBhvr>
                                    </p:animEffect>
                                    <p:anim calcmode="lin" valueType="num">
                                      <p:cBhvr>
                                        <p:cTn id="18" dur="911"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4"/>
                                        </p:tgtEl>
                                        <p:attrNameLst>
                                          <p:attrName>ppt_y</p:attrName>
                                        </p:attrNameLst>
                                      </p:cBhvr>
                                      <p:tavLst>
                                        <p:tav tm="0" fmla="#ppt_y-sin(pi*$)/81">
                                          <p:val>
                                            <p:fltVal val="0"/>
                                          </p:val>
                                        </p:tav>
                                        <p:tav tm="100000">
                                          <p:val>
                                            <p:fltVal val="1"/>
                                          </p:val>
                                        </p:tav>
                                      </p:tavLst>
                                    </p:anim>
                                    <p:animScale>
                                      <p:cBhvr>
                                        <p:cTn id="23" dur="13">
                                          <p:stCondLst>
                                            <p:cond delay="325"/>
                                          </p:stCondLst>
                                        </p:cTn>
                                        <p:tgtEl>
                                          <p:spTgt spid="84"/>
                                        </p:tgtEl>
                                      </p:cBhvr>
                                      <p:to x="100000" y="60000"/>
                                    </p:animScale>
                                    <p:animScale>
                                      <p:cBhvr>
                                        <p:cTn id="24" dur="83" decel="50000">
                                          <p:stCondLst>
                                            <p:cond delay="338"/>
                                          </p:stCondLst>
                                        </p:cTn>
                                        <p:tgtEl>
                                          <p:spTgt spid="84"/>
                                        </p:tgtEl>
                                      </p:cBhvr>
                                      <p:to x="100000" y="100000"/>
                                    </p:animScale>
                                    <p:animScale>
                                      <p:cBhvr>
                                        <p:cTn id="25" dur="13">
                                          <p:stCondLst>
                                            <p:cond delay="656"/>
                                          </p:stCondLst>
                                        </p:cTn>
                                        <p:tgtEl>
                                          <p:spTgt spid="84"/>
                                        </p:tgtEl>
                                      </p:cBhvr>
                                      <p:to x="100000" y="80000"/>
                                    </p:animScale>
                                    <p:animScale>
                                      <p:cBhvr>
                                        <p:cTn id="26" dur="83" decel="50000">
                                          <p:stCondLst>
                                            <p:cond delay="669"/>
                                          </p:stCondLst>
                                        </p:cTn>
                                        <p:tgtEl>
                                          <p:spTgt spid="84"/>
                                        </p:tgtEl>
                                      </p:cBhvr>
                                      <p:to x="100000" y="100000"/>
                                    </p:animScale>
                                    <p:animScale>
                                      <p:cBhvr>
                                        <p:cTn id="27" dur="13">
                                          <p:stCondLst>
                                            <p:cond delay="821"/>
                                          </p:stCondLst>
                                        </p:cTn>
                                        <p:tgtEl>
                                          <p:spTgt spid="84"/>
                                        </p:tgtEl>
                                      </p:cBhvr>
                                      <p:to x="100000" y="90000"/>
                                    </p:animScale>
                                    <p:animScale>
                                      <p:cBhvr>
                                        <p:cTn id="28" dur="83" decel="50000">
                                          <p:stCondLst>
                                            <p:cond delay="834"/>
                                          </p:stCondLst>
                                        </p:cTn>
                                        <p:tgtEl>
                                          <p:spTgt spid="84"/>
                                        </p:tgtEl>
                                      </p:cBhvr>
                                      <p:to x="100000" y="100000"/>
                                    </p:animScale>
                                    <p:animScale>
                                      <p:cBhvr>
                                        <p:cTn id="29" dur="13">
                                          <p:stCondLst>
                                            <p:cond delay="904"/>
                                          </p:stCondLst>
                                        </p:cTn>
                                        <p:tgtEl>
                                          <p:spTgt spid="84"/>
                                        </p:tgtEl>
                                      </p:cBhvr>
                                      <p:to x="100000" y="95000"/>
                                    </p:animScale>
                                    <p:animScale>
                                      <p:cBhvr>
                                        <p:cTn id="30" dur="83" decel="50000">
                                          <p:stCondLst>
                                            <p:cond delay="917"/>
                                          </p:stCondLst>
                                        </p:cTn>
                                        <p:tgtEl>
                                          <p:spTgt spid="8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14" presetClass="entr" presetSubtype="5" fill="hold" grpId="0" nodeType="afterEffect">
                                  <p:stCondLst>
                                    <p:cond delay="250"/>
                                  </p:stCondLst>
                                  <p:childTnLst>
                                    <p:set>
                                      <p:cBhvr>
                                        <p:cTn id="43" dur="1" fill="hold">
                                          <p:stCondLst>
                                            <p:cond delay="0"/>
                                          </p:stCondLst>
                                        </p:cTn>
                                        <p:tgtEl>
                                          <p:spTgt spid="9"/>
                                        </p:tgtEl>
                                        <p:attrNameLst>
                                          <p:attrName>style.visibility</p:attrName>
                                        </p:attrNameLst>
                                      </p:cBhvr>
                                      <p:to>
                                        <p:strVal val="visible"/>
                                      </p:to>
                                    </p:set>
                                    <p:animEffect transition="in" filter="randombar(vertical)">
                                      <p:cBhvr>
                                        <p:cTn id="44" dur="500"/>
                                        <p:tgtEl>
                                          <p:spTgt spid="9"/>
                                        </p:tgtEl>
                                      </p:cBhvr>
                                    </p:animEffect>
                                  </p:childTnLst>
                                </p:cTn>
                              </p:par>
                            </p:childTnLst>
                          </p:cTn>
                        </p:par>
                        <p:par>
                          <p:cTn id="45" fill="hold">
                            <p:stCondLst>
                              <p:cond delay="1250"/>
                            </p:stCondLst>
                            <p:childTnLst>
                              <p:par>
                                <p:cTn id="46" presetID="2" presetClass="entr" presetSubtype="12" fill="hold" grpId="0" nodeType="afterEffect">
                                  <p:stCondLst>
                                    <p:cond delay="0"/>
                                  </p:stCondLst>
                                  <p:childTnLst>
                                    <p:set>
                                      <p:cBhvr>
                                        <p:cTn id="47" dur="1" fill="hold">
                                          <p:stCondLst>
                                            <p:cond delay="0"/>
                                          </p:stCondLst>
                                        </p:cTn>
                                        <p:tgtEl>
                                          <p:spTgt spid="112"/>
                                        </p:tgtEl>
                                        <p:attrNameLst>
                                          <p:attrName>style.visibility</p:attrName>
                                        </p:attrNameLst>
                                      </p:cBhvr>
                                      <p:to>
                                        <p:strVal val="visible"/>
                                      </p:to>
                                    </p:set>
                                    <p:anim calcmode="lin" valueType="num">
                                      <p:cBhvr additive="base">
                                        <p:cTn id="48" dur="500" fill="hold"/>
                                        <p:tgtEl>
                                          <p:spTgt spid="112"/>
                                        </p:tgtEl>
                                        <p:attrNameLst>
                                          <p:attrName>ppt_x</p:attrName>
                                        </p:attrNameLst>
                                      </p:cBhvr>
                                      <p:tavLst>
                                        <p:tav tm="0">
                                          <p:val>
                                            <p:strVal val="0-#ppt_w/2"/>
                                          </p:val>
                                        </p:tav>
                                        <p:tav tm="100000">
                                          <p:val>
                                            <p:strVal val="#ppt_x"/>
                                          </p:val>
                                        </p:tav>
                                      </p:tavLst>
                                    </p:anim>
                                    <p:anim calcmode="lin" valueType="num">
                                      <p:cBhvr additive="base">
                                        <p:cTn id="49" dur="500" fill="hold"/>
                                        <p:tgtEl>
                                          <p:spTgt spid="112"/>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0"/>
                                  </p:stCondLst>
                                  <p:childTnLst>
                                    <p:set>
                                      <p:cBhvr>
                                        <p:cTn id="51" dur="1" fill="hold">
                                          <p:stCondLst>
                                            <p:cond delay="0"/>
                                          </p:stCondLst>
                                        </p:cTn>
                                        <p:tgtEl>
                                          <p:spTgt spid="113"/>
                                        </p:tgtEl>
                                        <p:attrNameLst>
                                          <p:attrName>style.visibility</p:attrName>
                                        </p:attrNameLst>
                                      </p:cBhvr>
                                      <p:to>
                                        <p:strVal val="visible"/>
                                      </p:to>
                                    </p:set>
                                    <p:anim calcmode="lin" valueType="num">
                                      <p:cBhvr additive="base">
                                        <p:cTn id="52" dur="500" fill="hold"/>
                                        <p:tgtEl>
                                          <p:spTgt spid="113"/>
                                        </p:tgtEl>
                                        <p:attrNameLst>
                                          <p:attrName>ppt_x</p:attrName>
                                        </p:attrNameLst>
                                      </p:cBhvr>
                                      <p:tavLst>
                                        <p:tav tm="0">
                                          <p:val>
                                            <p:strVal val="0-#ppt_w/2"/>
                                          </p:val>
                                        </p:tav>
                                        <p:tav tm="100000">
                                          <p:val>
                                            <p:strVal val="#ppt_x"/>
                                          </p:val>
                                        </p:tav>
                                      </p:tavLst>
                                    </p:anim>
                                    <p:anim calcmode="lin" valueType="num">
                                      <p:cBhvr additive="base">
                                        <p:cTn id="53" dur="500" fill="hold"/>
                                        <p:tgtEl>
                                          <p:spTgt spid="113"/>
                                        </p:tgtEl>
                                        <p:attrNameLst>
                                          <p:attrName>ppt_y</p:attrName>
                                        </p:attrNameLst>
                                      </p:cBhvr>
                                      <p:tavLst>
                                        <p:tav tm="0">
                                          <p:val>
                                            <p:strVal val="1+#ppt_h/2"/>
                                          </p:val>
                                        </p:tav>
                                        <p:tav tm="100000">
                                          <p:val>
                                            <p:strVal val="#ppt_y"/>
                                          </p:val>
                                        </p:tav>
                                      </p:tavLst>
                                    </p:anim>
                                  </p:childTnLst>
                                </p:cTn>
                              </p:par>
                            </p:childTnLst>
                          </p:cTn>
                        </p:par>
                        <p:par>
                          <p:cTn id="54" fill="hold">
                            <p:stCondLst>
                              <p:cond delay="1750"/>
                            </p:stCondLst>
                            <p:childTnLst>
                              <p:par>
                                <p:cTn id="55" presetID="22" presetClass="entr" presetSubtype="8" fill="hold" grpId="0" nodeType="afterEffect">
                                  <p:stCondLst>
                                    <p:cond delay="250"/>
                                  </p:stCondLst>
                                  <p:childTnLst>
                                    <p:set>
                                      <p:cBhvr>
                                        <p:cTn id="56" dur="1" fill="hold">
                                          <p:stCondLst>
                                            <p:cond delay="0"/>
                                          </p:stCondLst>
                                        </p:cTn>
                                        <p:tgtEl>
                                          <p:spTgt spid="197"/>
                                        </p:tgtEl>
                                        <p:attrNameLst>
                                          <p:attrName>style.visibility</p:attrName>
                                        </p:attrNameLst>
                                      </p:cBhvr>
                                      <p:to>
                                        <p:strVal val="visible"/>
                                      </p:to>
                                    </p:set>
                                    <p:animEffect transition="in" filter="wipe(left)">
                                      <p:cBhvr>
                                        <p:cTn id="57" dur="500"/>
                                        <p:tgtEl>
                                          <p:spTgt spid="197"/>
                                        </p:tgtEl>
                                      </p:cBhvr>
                                    </p:animEffect>
                                  </p:childTnLst>
                                </p:cTn>
                              </p:par>
                            </p:childTnLst>
                          </p:cTn>
                        </p:par>
                        <p:par>
                          <p:cTn id="58" fill="hold">
                            <p:stCondLst>
                              <p:cond delay="2500"/>
                            </p:stCondLst>
                            <p:childTnLst>
                              <p:par>
                                <p:cTn id="59" presetID="2" presetClass="entr" presetSubtype="6" fill="hold" grpId="0" nodeType="afterEffect">
                                  <p:stCondLst>
                                    <p:cond delay="0"/>
                                  </p:stCondLst>
                                  <p:childTnLst>
                                    <p:set>
                                      <p:cBhvr>
                                        <p:cTn id="60" dur="1" fill="hold">
                                          <p:stCondLst>
                                            <p:cond delay="0"/>
                                          </p:stCondLst>
                                        </p:cTn>
                                        <p:tgtEl>
                                          <p:spTgt spid="153"/>
                                        </p:tgtEl>
                                        <p:attrNameLst>
                                          <p:attrName>style.visibility</p:attrName>
                                        </p:attrNameLst>
                                      </p:cBhvr>
                                      <p:to>
                                        <p:strVal val="visible"/>
                                      </p:to>
                                    </p:set>
                                    <p:anim calcmode="lin" valueType="num">
                                      <p:cBhvr additive="base">
                                        <p:cTn id="61" dur="500" fill="hold"/>
                                        <p:tgtEl>
                                          <p:spTgt spid="153"/>
                                        </p:tgtEl>
                                        <p:attrNameLst>
                                          <p:attrName>ppt_x</p:attrName>
                                        </p:attrNameLst>
                                      </p:cBhvr>
                                      <p:tavLst>
                                        <p:tav tm="0">
                                          <p:val>
                                            <p:strVal val="1+#ppt_w/2"/>
                                          </p:val>
                                        </p:tav>
                                        <p:tav tm="100000">
                                          <p:val>
                                            <p:strVal val="#ppt_x"/>
                                          </p:val>
                                        </p:tav>
                                      </p:tavLst>
                                    </p:anim>
                                    <p:anim calcmode="lin" valueType="num">
                                      <p:cBhvr additive="base">
                                        <p:cTn id="62" dur="500" fill="hold"/>
                                        <p:tgtEl>
                                          <p:spTgt spid="153"/>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 calcmode="lin" valueType="num">
                                      <p:cBhvr additive="base">
                                        <p:cTn id="65" dur="500" fill="hold"/>
                                        <p:tgtEl>
                                          <p:spTgt spid="154"/>
                                        </p:tgtEl>
                                        <p:attrNameLst>
                                          <p:attrName>ppt_x</p:attrName>
                                        </p:attrNameLst>
                                      </p:cBhvr>
                                      <p:tavLst>
                                        <p:tav tm="0">
                                          <p:val>
                                            <p:strVal val="1+#ppt_w/2"/>
                                          </p:val>
                                        </p:tav>
                                        <p:tav tm="100000">
                                          <p:val>
                                            <p:strVal val="#ppt_x"/>
                                          </p:val>
                                        </p:tav>
                                      </p:tavLst>
                                    </p:anim>
                                    <p:anim calcmode="lin" valueType="num">
                                      <p:cBhvr additive="base">
                                        <p:cTn id="66" dur="500" fill="hold"/>
                                        <p:tgtEl>
                                          <p:spTgt spid="154"/>
                                        </p:tgtEl>
                                        <p:attrNameLst>
                                          <p:attrName>ppt_y</p:attrName>
                                        </p:attrNameLst>
                                      </p:cBhvr>
                                      <p:tavLst>
                                        <p:tav tm="0">
                                          <p:val>
                                            <p:strVal val="1+#ppt_h/2"/>
                                          </p:val>
                                        </p:tav>
                                        <p:tav tm="100000">
                                          <p:val>
                                            <p:strVal val="#ppt_y"/>
                                          </p:val>
                                        </p:tav>
                                      </p:tavLst>
                                    </p:anim>
                                  </p:childTnLst>
                                </p:cTn>
                              </p:par>
                            </p:childTnLst>
                          </p:cTn>
                        </p:par>
                        <p:par>
                          <p:cTn id="67" fill="hold">
                            <p:stCondLst>
                              <p:cond delay="3000"/>
                            </p:stCondLst>
                            <p:childTnLst>
                              <p:par>
                                <p:cTn id="68" presetID="14" presetClass="entr" presetSubtype="5" fill="hold" grpId="0" nodeType="afterEffect">
                                  <p:stCondLst>
                                    <p:cond delay="250"/>
                                  </p:stCondLst>
                                  <p:childTnLst>
                                    <p:set>
                                      <p:cBhvr>
                                        <p:cTn id="69" dur="1" fill="hold">
                                          <p:stCondLst>
                                            <p:cond delay="0"/>
                                          </p:stCondLst>
                                        </p:cTn>
                                        <p:tgtEl>
                                          <p:spTgt spid="160"/>
                                        </p:tgtEl>
                                        <p:attrNameLst>
                                          <p:attrName>style.visibility</p:attrName>
                                        </p:attrNameLst>
                                      </p:cBhvr>
                                      <p:to>
                                        <p:strVal val="visible"/>
                                      </p:to>
                                    </p:set>
                                    <p:animEffect transition="in" filter="randombar(vertical)">
                                      <p:cBhvr>
                                        <p:cTn id="7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2" grpId="0" animBg="1"/>
      <p:bldP spid="3" grpId="0" animBg="1"/>
      <p:bldP spid="4" grpId="0"/>
      <p:bldP spid="112" grpId="0" animBg="1"/>
      <p:bldP spid="113" grpId="0"/>
      <p:bldP spid="153" grpId="0" animBg="1"/>
      <p:bldP spid="154" grpId="0"/>
      <p:bldP spid="9" grpId="0" animBg="1"/>
      <p:bldP spid="160" grpId="0" animBg="1"/>
      <p:bldP spid="19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分析与总结</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5</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研究总结</a:t>
            </a:r>
          </a:p>
        </p:txBody>
      </p:sp>
      <p:sp>
        <p:nvSpPr>
          <p:cNvPr id="44" name="椭圆 43">
            <a:extLst>
              <a:ext uri="{FF2B5EF4-FFF2-40B4-BE49-F238E27FC236}">
                <a16:creationId xmlns:a16="http://schemas.microsoft.com/office/drawing/2014/main" id="{BD4FD6F1-5E3E-45B2-8FB6-FC02DBD25C17}"/>
              </a:ext>
            </a:extLst>
          </p:cNvPr>
          <p:cNvSpPr/>
          <p:nvPr/>
        </p:nvSpPr>
        <p:spPr bwMode="auto">
          <a:xfrm>
            <a:off x="416041" y="1576985"/>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45" name="文本框 44">
            <a:extLst>
              <a:ext uri="{FF2B5EF4-FFF2-40B4-BE49-F238E27FC236}">
                <a16:creationId xmlns:a16="http://schemas.microsoft.com/office/drawing/2014/main" id="{82BEDC48-4D2A-48F8-BAF5-482FEA5B7304}"/>
              </a:ext>
            </a:extLst>
          </p:cNvPr>
          <p:cNvSpPr txBox="1"/>
          <p:nvPr/>
        </p:nvSpPr>
        <p:spPr>
          <a:xfrm>
            <a:off x="672424" y="1541802"/>
            <a:ext cx="7390165" cy="369332"/>
          </a:xfrm>
          <a:prstGeom prst="rect">
            <a:avLst/>
          </a:prstGeom>
          <a:noFill/>
        </p:spPr>
        <p:txBody>
          <a:bodyPr wrap="none" rtlCol="0">
            <a:spAutoFit/>
          </a:bodyPr>
          <a:lstStyle/>
          <a:p>
            <a:r>
              <a:rPr lang="zh-CN" altLang="zh-CN" b="1" dirty="0">
                <a:solidFill>
                  <a:srgbClr val="7030A0"/>
                </a:solidFill>
              </a:rPr>
              <a:t>无接触或弱接触式的手势体感交互</a:t>
            </a:r>
            <a:r>
              <a:rPr lang="zh-CN" altLang="en-US" b="1" dirty="0">
                <a:solidFill>
                  <a:srgbClr val="7030A0"/>
                </a:solidFill>
              </a:rPr>
              <a:t>效果较为良好，可开发此类型的应用</a:t>
            </a:r>
          </a:p>
        </p:txBody>
      </p:sp>
      <p:sp>
        <p:nvSpPr>
          <p:cNvPr id="46" name="椭圆 45">
            <a:extLst>
              <a:ext uri="{FF2B5EF4-FFF2-40B4-BE49-F238E27FC236}">
                <a16:creationId xmlns:a16="http://schemas.microsoft.com/office/drawing/2014/main" id="{C9F933A7-E26F-4233-A40C-55E38C87D82C}"/>
              </a:ext>
            </a:extLst>
          </p:cNvPr>
          <p:cNvSpPr/>
          <p:nvPr/>
        </p:nvSpPr>
        <p:spPr bwMode="auto">
          <a:xfrm>
            <a:off x="416041" y="2105518"/>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6" name="文本框 85">
            <a:extLst>
              <a:ext uri="{FF2B5EF4-FFF2-40B4-BE49-F238E27FC236}">
                <a16:creationId xmlns:a16="http://schemas.microsoft.com/office/drawing/2014/main" id="{96D4F287-9825-4879-9884-7F26F0B7E8B6}"/>
              </a:ext>
            </a:extLst>
          </p:cNvPr>
          <p:cNvSpPr txBox="1"/>
          <p:nvPr/>
        </p:nvSpPr>
        <p:spPr>
          <a:xfrm>
            <a:off x="672424" y="2070335"/>
            <a:ext cx="8258992" cy="369332"/>
          </a:xfrm>
          <a:prstGeom prst="rect">
            <a:avLst/>
          </a:prstGeom>
          <a:noFill/>
        </p:spPr>
        <p:txBody>
          <a:bodyPr wrap="none" rtlCol="0">
            <a:spAutoFit/>
          </a:bodyPr>
          <a:lstStyle/>
          <a:p>
            <a:r>
              <a:rPr lang="en-US" altLang="zh-CN" b="1" dirty="0">
                <a:solidFill>
                  <a:srgbClr val="7030A0"/>
                </a:solidFill>
                <a:latin typeface="Times New Roman" panose="02020603050405020304" pitchFamily="18" charset="0"/>
                <a:cs typeface="Times New Roman" panose="02020603050405020304" pitchFamily="18" charset="0"/>
              </a:rPr>
              <a:t>Leap Motion </a:t>
            </a:r>
            <a:r>
              <a:rPr lang="zh-CN" altLang="en-US" b="1" dirty="0">
                <a:solidFill>
                  <a:srgbClr val="7030A0"/>
                </a:solidFill>
                <a:latin typeface="Times New Roman" panose="02020603050405020304" pitchFamily="18" charset="0"/>
                <a:cs typeface="Times New Roman" panose="02020603050405020304" pitchFamily="18" charset="0"/>
              </a:rPr>
              <a:t>设备适用平台广，无需升级硬件，可作为研究手势交互的优秀选择</a:t>
            </a:r>
            <a:endParaRPr lang="zh-CN" altLang="en-US" b="1" dirty="0">
              <a:solidFill>
                <a:srgbClr val="7030A0"/>
              </a:solidFill>
            </a:endParaRPr>
          </a:p>
        </p:txBody>
      </p:sp>
      <p:sp>
        <p:nvSpPr>
          <p:cNvPr id="87" name="流程图: 过程 86">
            <a:extLst>
              <a:ext uri="{FF2B5EF4-FFF2-40B4-BE49-F238E27FC236}">
                <a16:creationId xmlns:a16="http://schemas.microsoft.com/office/drawing/2014/main" id="{9490085C-471A-4CD5-A73C-600729B22A42}"/>
              </a:ext>
            </a:extLst>
          </p:cNvPr>
          <p:cNvSpPr/>
          <p:nvPr/>
        </p:nvSpPr>
        <p:spPr bwMode="auto">
          <a:xfrm>
            <a:off x="375373" y="929751"/>
            <a:ext cx="1824998"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手势交互可行性</a:t>
            </a:r>
          </a:p>
        </p:txBody>
      </p:sp>
      <p:sp>
        <p:nvSpPr>
          <p:cNvPr id="88" name="椭圆 87">
            <a:extLst>
              <a:ext uri="{FF2B5EF4-FFF2-40B4-BE49-F238E27FC236}">
                <a16:creationId xmlns:a16="http://schemas.microsoft.com/office/drawing/2014/main" id="{6FE571FB-CE47-4D94-B7A2-CB464A25F809}"/>
              </a:ext>
            </a:extLst>
          </p:cNvPr>
          <p:cNvSpPr/>
          <p:nvPr/>
        </p:nvSpPr>
        <p:spPr bwMode="auto">
          <a:xfrm>
            <a:off x="419539" y="3391778"/>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9" name="文本框 88">
            <a:extLst>
              <a:ext uri="{FF2B5EF4-FFF2-40B4-BE49-F238E27FC236}">
                <a16:creationId xmlns:a16="http://schemas.microsoft.com/office/drawing/2014/main" id="{17055CFD-FAD7-492F-87CA-C4EEDB4EFD8F}"/>
              </a:ext>
            </a:extLst>
          </p:cNvPr>
          <p:cNvSpPr txBox="1"/>
          <p:nvPr/>
        </p:nvSpPr>
        <p:spPr>
          <a:xfrm>
            <a:off x="675922" y="3356595"/>
            <a:ext cx="8319906" cy="369332"/>
          </a:xfrm>
          <a:prstGeom prst="rect">
            <a:avLst/>
          </a:prstGeom>
          <a:noFill/>
        </p:spPr>
        <p:txBody>
          <a:bodyPr wrap="none" rtlCol="0">
            <a:spAutoFit/>
          </a:bodyPr>
          <a:lstStyle/>
          <a:p>
            <a:r>
              <a:rPr lang="zh-CN" altLang="en-US" b="1" dirty="0">
                <a:solidFill>
                  <a:srgbClr val="7030A0"/>
                </a:solidFill>
              </a:rPr>
              <a:t>手势交互不仅可用于计算机软件上，在手机、机器人、汽车等地方均有用武之地</a:t>
            </a:r>
          </a:p>
        </p:txBody>
      </p:sp>
      <p:sp>
        <p:nvSpPr>
          <p:cNvPr id="90" name="椭圆 89">
            <a:extLst>
              <a:ext uri="{FF2B5EF4-FFF2-40B4-BE49-F238E27FC236}">
                <a16:creationId xmlns:a16="http://schemas.microsoft.com/office/drawing/2014/main" id="{3087FDA4-74F4-4BBF-9B3D-38AB5B7CAB90}"/>
              </a:ext>
            </a:extLst>
          </p:cNvPr>
          <p:cNvSpPr/>
          <p:nvPr/>
        </p:nvSpPr>
        <p:spPr bwMode="auto">
          <a:xfrm>
            <a:off x="419539" y="3920311"/>
            <a:ext cx="301239" cy="301239"/>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1" name="文本框 90">
            <a:extLst>
              <a:ext uri="{FF2B5EF4-FFF2-40B4-BE49-F238E27FC236}">
                <a16:creationId xmlns:a16="http://schemas.microsoft.com/office/drawing/2014/main" id="{4962E0F0-A3B9-4981-A08C-79C4DA7ECE49}"/>
              </a:ext>
            </a:extLst>
          </p:cNvPr>
          <p:cNvSpPr txBox="1"/>
          <p:nvPr/>
        </p:nvSpPr>
        <p:spPr>
          <a:xfrm>
            <a:off x="675922" y="3885128"/>
            <a:ext cx="8784777" cy="369332"/>
          </a:xfrm>
          <a:prstGeom prst="rect">
            <a:avLst/>
          </a:prstGeom>
          <a:noFill/>
        </p:spPr>
        <p:txBody>
          <a:bodyPr wrap="none" rtlCol="0">
            <a:spAutoFit/>
          </a:bodyPr>
          <a:lstStyle/>
          <a:p>
            <a:r>
              <a:rPr lang="zh-CN" altLang="en-US" b="1" dirty="0">
                <a:solidFill>
                  <a:srgbClr val="7030A0"/>
                </a:solidFill>
              </a:rPr>
              <a:t>作为最自然的交互方式之一，有望与键鼠、触控和声控并存，成为未来计算一部分</a:t>
            </a:r>
          </a:p>
        </p:txBody>
      </p:sp>
      <p:sp>
        <p:nvSpPr>
          <p:cNvPr id="92" name="流程图: 过程 91">
            <a:extLst>
              <a:ext uri="{FF2B5EF4-FFF2-40B4-BE49-F238E27FC236}">
                <a16:creationId xmlns:a16="http://schemas.microsoft.com/office/drawing/2014/main" id="{7FBCDF4E-B8E5-479F-BD2D-03508AC5A657}"/>
              </a:ext>
            </a:extLst>
          </p:cNvPr>
          <p:cNvSpPr/>
          <p:nvPr/>
        </p:nvSpPr>
        <p:spPr bwMode="auto">
          <a:xfrm>
            <a:off x="378871" y="2744544"/>
            <a:ext cx="1597792"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手势交互前景</a:t>
            </a:r>
          </a:p>
        </p:txBody>
      </p:sp>
    </p:spTree>
    <p:custDataLst>
      <p:tags r:id="rId1"/>
    </p:custDataLst>
    <p:extLst>
      <p:ext uri="{BB962C8B-B14F-4D97-AF65-F5344CB8AC3E}">
        <p14:creationId xmlns:p14="http://schemas.microsoft.com/office/powerpoint/2010/main" val="2577424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0-#ppt_w/2"/>
                                          </p:val>
                                        </p:tav>
                                        <p:tav tm="100000">
                                          <p:val>
                                            <p:strVal val="#ppt_x"/>
                                          </p:val>
                                        </p:tav>
                                      </p:tavLst>
                                    </p:anim>
                                    <p:anim calcmode="lin" valueType="num">
                                      <p:cBhvr additive="base">
                                        <p:cTn id="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anim calcmode="lin" valueType="num">
                                      <p:cBhvr>
                                        <p:cTn id="14" dur="500" fill="hold"/>
                                        <p:tgtEl>
                                          <p:spTgt spid="44"/>
                                        </p:tgtEl>
                                        <p:attrNameLst>
                                          <p:attrName>ppt_x</p:attrName>
                                        </p:attrNameLst>
                                      </p:cBhvr>
                                      <p:tavLst>
                                        <p:tav tm="0">
                                          <p:val>
                                            <p:strVal val="#ppt_x"/>
                                          </p:val>
                                        </p:tav>
                                        <p:tav tm="100000">
                                          <p:val>
                                            <p:strVal val="#ppt_x"/>
                                          </p:val>
                                        </p:tav>
                                      </p:tavLst>
                                    </p:anim>
                                    <p:anim calcmode="lin" valueType="num">
                                      <p:cBhvr>
                                        <p:cTn id="15" dur="500" fill="hold"/>
                                        <p:tgtEl>
                                          <p:spTgt spid="4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anim calcmode="lin" valueType="num">
                                      <p:cBhvr>
                                        <p:cTn id="19" dur="500" fill="hold"/>
                                        <p:tgtEl>
                                          <p:spTgt spid="45"/>
                                        </p:tgtEl>
                                        <p:attrNameLst>
                                          <p:attrName>ppt_x</p:attrName>
                                        </p:attrNameLst>
                                      </p:cBhvr>
                                      <p:tavLst>
                                        <p:tav tm="0">
                                          <p:val>
                                            <p:strVal val="#ppt_x"/>
                                          </p:val>
                                        </p:tav>
                                        <p:tav tm="100000">
                                          <p:val>
                                            <p:strVal val="#ppt_x"/>
                                          </p:val>
                                        </p:tav>
                                      </p:tavLst>
                                    </p:anim>
                                    <p:anim calcmode="lin" valueType="num">
                                      <p:cBhvr>
                                        <p:cTn id="20" dur="500" fill="hold"/>
                                        <p:tgtEl>
                                          <p:spTgt spid="4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anim calcmode="lin" valueType="num">
                                      <p:cBhvr>
                                        <p:cTn id="25" dur="500" fill="hold"/>
                                        <p:tgtEl>
                                          <p:spTgt spid="46"/>
                                        </p:tgtEl>
                                        <p:attrNameLst>
                                          <p:attrName>ppt_x</p:attrName>
                                        </p:attrNameLst>
                                      </p:cBhvr>
                                      <p:tavLst>
                                        <p:tav tm="0">
                                          <p:val>
                                            <p:strVal val="#ppt_x"/>
                                          </p:val>
                                        </p:tav>
                                        <p:tav tm="100000">
                                          <p:val>
                                            <p:strVal val="#ppt_x"/>
                                          </p:val>
                                        </p:tav>
                                      </p:tavLst>
                                    </p:anim>
                                    <p:anim calcmode="lin" valueType="num">
                                      <p:cBhvr>
                                        <p:cTn id="26" dur="500" fill="hold"/>
                                        <p:tgtEl>
                                          <p:spTgt spid="4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anim calcmode="lin" valueType="num">
                                      <p:cBhvr>
                                        <p:cTn id="30" dur="500" fill="hold"/>
                                        <p:tgtEl>
                                          <p:spTgt spid="86"/>
                                        </p:tgtEl>
                                        <p:attrNameLst>
                                          <p:attrName>ppt_x</p:attrName>
                                        </p:attrNameLst>
                                      </p:cBhvr>
                                      <p:tavLst>
                                        <p:tav tm="0">
                                          <p:val>
                                            <p:strVal val="#ppt_x"/>
                                          </p:val>
                                        </p:tav>
                                        <p:tav tm="100000">
                                          <p:val>
                                            <p:strVal val="#ppt_x"/>
                                          </p:val>
                                        </p:tav>
                                      </p:tavLst>
                                    </p:anim>
                                    <p:anim calcmode="lin" valueType="num">
                                      <p:cBhvr>
                                        <p:cTn id="31" dur="5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2"/>
                                        </p:tgtEl>
                                        <p:attrNameLst>
                                          <p:attrName>style.visibility</p:attrName>
                                        </p:attrNameLst>
                                      </p:cBhvr>
                                      <p:to>
                                        <p:strVal val="visible"/>
                                      </p:to>
                                    </p:set>
                                    <p:anim calcmode="lin" valueType="num">
                                      <p:cBhvr additive="base">
                                        <p:cTn id="36" dur="500" fill="hold"/>
                                        <p:tgtEl>
                                          <p:spTgt spid="92"/>
                                        </p:tgtEl>
                                        <p:attrNameLst>
                                          <p:attrName>ppt_x</p:attrName>
                                        </p:attrNameLst>
                                      </p:cBhvr>
                                      <p:tavLst>
                                        <p:tav tm="0">
                                          <p:val>
                                            <p:strVal val="0-#ppt_w/2"/>
                                          </p:val>
                                        </p:tav>
                                        <p:tav tm="100000">
                                          <p:val>
                                            <p:strVal val="#ppt_x"/>
                                          </p:val>
                                        </p:tav>
                                      </p:tavLst>
                                    </p:anim>
                                    <p:anim calcmode="lin" valueType="num">
                                      <p:cBhvr additive="base">
                                        <p:cTn id="37"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anim calcmode="lin" valueType="num">
                                      <p:cBhvr>
                                        <p:cTn id="43" dur="500" fill="hold"/>
                                        <p:tgtEl>
                                          <p:spTgt spid="88"/>
                                        </p:tgtEl>
                                        <p:attrNameLst>
                                          <p:attrName>ppt_x</p:attrName>
                                        </p:attrNameLst>
                                      </p:cBhvr>
                                      <p:tavLst>
                                        <p:tav tm="0">
                                          <p:val>
                                            <p:strVal val="#ppt_x"/>
                                          </p:val>
                                        </p:tav>
                                        <p:tav tm="100000">
                                          <p:val>
                                            <p:strVal val="#ppt_x"/>
                                          </p:val>
                                        </p:tav>
                                      </p:tavLst>
                                    </p:anim>
                                    <p:anim calcmode="lin" valueType="num">
                                      <p:cBhvr>
                                        <p:cTn id="44" dur="500" fill="hold"/>
                                        <p:tgtEl>
                                          <p:spTgt spid="8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anim calcmode="lin" valueType="num">
                                      <p:cBhvr>
                                        <p:cTn id="48" dur="500" fill="hold"/>
                                        <p:tgtEl>
                                          <p:spTgt spid="89"/>
                                        </p:tgtEl>
                                        <p:attrNameLst>
                                          <p:attrName>ppt_x</p:attrName>
                                        </p:attrNameLst>
                                      </p:cBhvr>
                                      <p:tavLst>
                                        <p:tav tm="0">
                                          <p:val>
                                            <p:strVal val="#ppt_x"/>
                                          </p:val>
                                        </p:tav>
                                        <p:tav tm="100000">
                                          <p:val>
                                            <p:strVal val="#ppt_x"/>
                                          </p:val>
                                        </p:tav>
                                      </p:tavLst>
                                    </p:anim>
                                    <p:anim calcmode="lin" valueType="num">
                                      <p:cBhvr>
                                        <p:cTn id="49" dur="500" fill="hold"/>
                                        <p:tgtEl>
                                          <p:spTgt spid="89"/>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anim calcmode="lin" valueType="num">
                                      <p:cBhvr>
                                        <p:cTn id="54" dur="500" fill="hold"/>
                                        <p:tgtEl>
                                          <p:spTgt spid="90"/>
                                        </p:tgtEl>
                                        <p:attrNameLst>
                                          <p:attrName>ppt_x</p:attrName>
                                        </p:attrNameLst>
                                      </p:cBhvr>
                                      <p:tavLst>
                                        <p:tav tm="0">
                                          <p:val>
                                            <p:strVal val="#ppt_x"/>
                                          </p:val>
                                        </p:tav>
                                        <p:tav tm="100000">
                                          <p:val>
                                            <p:strVal val="#ppt_x"/>
                                          </p:val>
                                        </p:tav>
                                      </p:tavLst>
                                    </p:anim>
                                    <p:anim calcmode="lin" valueType="num">
                                      <p:cBhvr>
                                        <p:cTn id="55" dur="500" fill="hold"/>
                                        <p:tgtEl>
                                          <p:spTgt spid="9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anim calcmode="lin" valueType="num">
                                      <p:cBhvr>
                                        <p:cTn id="59" dur="500" fill="hold"/>
                                        <p:tgtEl>
                                          <p:spTgt spid="91"/>
                                        </p:tgtEl>
                                        <p:attrNameLst>
                                          <p:attrName>ppt_x</p:attrName>
                                        </p:attrNameLst>
                                      </p:cBhvr>
                                      <p:tavLst>
                                        <p:tav tm="0">
                                          <p:val>
                                            <p:strVal val="#ppt_x"/>
                                          </p:val>
                                        </p:tav>
                                        <p:tav tm="100000">
                                          <p:val>
                                            <p:strVal val="#ppt_x"/>
                                          </p:val>
                                        </p:tav>
                                      </p:tavLst>
                                    </p:anim>
                                    <p:anim calcmode="lin" valueType="num">
                                      <p:cBhvr>
                                        <p:cTn id="60"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86" grpId="0"/>
      <p:bldP spid="87" grpId="0" animBg="1"/>
      <p:bldP spid="88" grpId="0" animBg="1"/>
      <p:bldP spid="89" grpId="0"/>
      <p:bldP spid="90" grpId="0" animBg="1"/>
      <p:bldP spid="91" grpId="0"/>
      <p:bldP spid="9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a:extLst>
              <a:ext uri="{FF2B5EF4-FFF2-40B4-BE49-F238E27FC236}">
                <a16:creationId xmlns:a16="http://schemas.microsoft.com/office/drawing/2014/main" id="{EC491371-B6A3-4A76-A4B6-AFB6FA97A0DD}"/>
              </a:ext>
            </a:extLst>
          </p:cNvPr>
          <p:cNvGrpSpPr>
            <a:grpSpLocks/>
          </p:cNvGrpSpPr>
          <p:nvPr/>
        </p:nvGrpSpPr>
        <p:grpSpPr bwMode="auto">
          <a:xfrm>
            <a:off x="-1435265" y="-634900"/>
            <a:ext cx="11734801" cy="7694613"/>
            <a:chOff x="0" y="0"/>
            <a:chExt cx="15998170" cy="10312383"/>
          </a:xfrm>
        </p:grpSpPr>
        <p:grpSp>
          <p:nvGrpSpPr>
            <p:cNvPr id="14390" name="Group 3">
              <a:extLst>
                <a:ext uri="{FF2B5EF4-FFF2-40B4-BE49-F238E27FC236}">
                  <a16:creationId xmlns:a16="http://schemas.microsoft.com/office/drawing/2014/main" id="{7A095FF9-03A7-403C-A44B-D48EC68E4A90}"/>
                </a:ext>
              </a:extLst>
            </p:cNvPr>
            <p:cNvGrpSpPr>
              <a:grpSpLocks/>
            </p:cNvGrpSpPr>
            <p:nvPr/>
          </p:nvGrpSpPr>
          <p:grpSpPr bwMode="auto">
            <a:xfrm rot="-1809353">
              <a:off x="3012676" y="4939170"/>
              <a:ext cx="4949425" cy="5373213"/>
              <a:chOff x="0" y="0"/>
              <a:chExt cx="1643999" cy="1784764"/>
            </a:xfrm>
          </p:grpSpPr>
          <p:sp>
            <p:nvSpPr>
              <p:cNvPr id="14419" name="直角三角形 120">
                <a:extLst>
                  <a:ext uri="{FF2B5EF4-FFF2-40B4-BE49-F238E27FC236}">
                    <a16:creationId xmlns:a16="http://schemas.microsoft.com/office/drawing/2014/main" id="{A909FB10-128A-4265-9154-F73A243A2168}"/>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0" name="直角三角形 121">
                <a:extLst>
                  <a:ext uri="{FF2B5EF4-FFF2-40B4-BE49-F238E27FC236}">
                    <a16:creationId xmlns:a16="http://schemas.microsoft.com/office/drawing/2014/main" id="{36F745EA-B991-48CD-8F81-E73FEF041361}"/>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1" name="直角三角形 122">
                <a:extLst>
                  <a:ext uri="{FF2B5EF4-FFF2-40B4-BE49-F238E27FC236}">
                    <a16:creationId xmlns:a16="http://schemas.microsoft.com/office/drawing/2014/main" id="{F13C322D-CCCE-4DDE-A26E-255D772CC6BE}"/>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2" name="直角三角形 123">
                <a:extLst>
                  <a:ext uri="{FF2B5EF4-FFF2-40B4-BE49-F238E27FC236}">
                    <a16:creationId xmlns:a16="http://schemas.microsoft.com/office/drawing/2014/main" id="{55DE80A9-8ABD-430B-9D74-D5907864C1E4}"/>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3" name="直角三角形 124">
                <a:extLst>
                  <a:ext uri="{FF2B5EF4-FFF2-40B4-BE49-F238E27FC236}">
                    <a16:creationId xmlns:a16="http://schemas.microsoft.com/office/drawing/2014/main" id="{A74CC8B2-8B7C-4230-B927-315545C88F9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24" name="直角三角形 125">
                <a:extLst>
                  <a:ext uri="{FF2B5EF4-FFF2-40B4-BE49-F238E27FC236}">
                    <a16:creationId xmlns:a16="http://schemas.microsoft.com/office/drawing/2014/main" id="{38921F45-54AC-4D94-8E5A-8090A611A555}"/>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1" name="Group 10">
              <a:extLst>
                <a:ext uri="{FF2B5EF4-FFF2-40B4-BE49-F238E27FC236}">
                  <a16:creationId xmlns:a16="http://schemas.microsoft.com/office/drawing/2014/main" id="{63D388F1-7B1C-4CDB-A023-281DA9CFE611}"/>
                </a:ext>
              </a:extLst>
            </p:cNvPr>
            <p:cNvGrpSpPr>
              <a:grpSpLocks/>
            </p:cNvGrpSpPr>
            <p:nvPr/>
          </p:nvGrpSpPr>
          <p:grpSpPr bwMode="auto">
            <a:xfrm rot="-1809353">
              <a:off x="8443513" y="4792891"/>
              <a:ext cx="4949425" cy="5373213"/>
              <a:chOff x="0" y="0"/>
              <a:chExt cx="1643999" cy="1784764"/>
            </a:xfrm>
          </p:grpSpPr>
          <p:sp>
            <p:nvSpPr>
              <p:cNvPr id="14413" name="直角三角形 114">
                <a:extLst>
                  <a:ext uri="{FF2B5EF4-FFF2-40B4-BE49-F238E27FC236}">
                    <a16:creationId xmlns:a16="http://schemas.microsoft.com/office/drawing/2014/main" id="{6ECAEFB6-AC2A-429B-8E66-F999C2D6ECB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4" name="直角三角形 115">
                <a:extLst>
                  <a:ext uri="{FF2B5EF4-FFF2-40B4-BE49-F238E27FC236}">
                    <a16:creationId xmlns:a16="http://schemas.microsoft.com/office/drawing/2014/main" id="{8FA605AD-0B11-4E3E-96B3-499A576F1DE4}"/>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5" name="直角三角形 116">
                <a:extLst>
                  <a:ext uri="{FF2B5EF4-FFF2-40B4-BE49-F238E27FC236}">
                    <a16:creationId xmlns:a16="http://schemas.microsoft.com/office/drawing/2014/main" id="{8CFA5165-5F48-4D8C-AE4F-ADD7C6C9DB86}"/>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6" name="直角三角形 117">
                <a:extLst>
                  <a:ext uri="{FF2B5EF4-FFF2-40B4-BE49-F238E27FC236}">
                    <a16:creationId xmlns:a16="http://schemas.microsoft.com/office/drawing/2014/main" id="{C566FB98-13FF-48CA-821E-BCCA2BC5A64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7" name="直角三角形 118">
                <a:extLst>
                  <a:ext uri="{FF2B5EF4-FFF2-40B4-BE49-F238E27FC236}">
                    <a16:creationId xmlns:a16="http://schemas.microsoft.com/office/drawing/2014/main" id="{51044C05-9E85-46ED-BA24-A9F71DB0782D}"/>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8" name="直角三角形 119">
                <a:extLst>
                  <a:ext uri="{FF2B5EF4-FFF2-40B4-BE49-F238E27FC236}">
                    <a16:creationId xmlns:a16="http://schemas.microsoft.com/office/drawing/2014/main" id="{2FB734DB-F520-4047-9D23-5F4DAD4FC58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2" name="Group 17">
              <a:extLst>
                <a:ext uri="{FF2B5EF4-FFF2-40B4-BE49-F238E27FC236}">
                  <a16:creationId xmlns:a16="http://schemas.microsoft.com/office/drawing/2014/main" id="{2DEC1F20-786A-4FD7-ABBE-D408128C694F}"/>
                </a:ext>
              </a:extLst>
            </p:cNvPr>
            <p:cNvGrpSpPr>
              <a:grpSpLocks/>
            </p:cNvGrpSpPr>
            <p:nvPr/>
          </p:nvGrpSpPr>
          <p:grpSpPr bwMode="auto">
            <a:xfrm rot="-1809353">
              <a:off x="5485981" y="133874"/>
              <a:ext cx="4949425" cy="5373213"/>
              <a:chOff x="0" y="0"/>
              <a:chExt cx="1643999" cy="1784764"/>
            </a:xfrm>
          </p:grpSpPr>
          <p:sp>
            <p:nvSpPr>
              <p:cNvPr id="14407" name="直角三角形 108">
                <a:extLst>
                  <a:ext uri="{FF2B5EF4-FFF2-40B4-BE49-F238E27FC236}">
                    <a16:creationId xmlns:a16="http://schemas.microsoft.com/office/drawing/2014/main" id="{C100ED11-3BCA-426C-BC6E-E331451303EA}"/>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8" name="直角三角形 109">
                <a:extLst>
                  <a:ext uri="{FF2B5EF4-FFF2-40B4-BE49-F238E27FC236}">
                    <a16:creationId xmlns:a16="http://schemas.microsoft.com/office/drawing/2014/main" id="{07D0ABC4-42B4-47FC-BF09-45CF3FCCE8DE}"/>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9" name="直角三角形 110">
                <a:extLst>
                  <a:ext uri="{FF2B5EF4-FFF2-40B4-BE49-F238E27FC236}">
                    <a16:creationId xmlns:a16="http://schemas.microsoft.com/office/drawing/2014/main" id="{C80F93E7-12B4-4856-A0D4-D771280F5BE7}"/>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0" name="直角三角形 111">
                <a:extLst>
                  <a:ext uri="{FF2B5EF4-FFF2-40B4-BE49-F238E27FC236}">
                    <a16:creationId xmlns:a16="http://schemas.microsoft.com/office/drawing/2014/main" id="{595A3484-0F0D-4E7B-A20E-1488DFB23CFA}"/>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1" name="直角三角形 112">
                <a:extLst>
                  <a:ext uri="{FF2B5EF4-FFF2-40B4-BE49-F238E27FC236}">
                    <a16:creationId xmlns:a16="http://schemas.microsoft.com/office/drawing/2014/main" id="{33A20C97-FF55-48A1-AE3F-706E18F4DE4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12" name="直角三角形 113">
                <a:extLst>
                  <a:ext uri="{FF2B5EF4-FFF2-40B4-BE49-F238E27FC236}">
                    <a16:creationId xmlns:a16="http://schemas.microsoft.com/office/drawing/2014/main" id="{129868AE-B552-4BCE-A120-435AB27B8AC2}"/>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3" name="Group 24">
              <a:extLst>
                <a:ext uri="{FF2B5EF4-FFF2-40B4-BE49-F238E27FC236}">
                  <a16:creationId xmlns:a16="http://schemas.microsoft.com/office/drawing/2014/main" id="{142691FE-E9E2-4A9F-B716-8648226C9B1D}"/>
                </a:ext>
              </a:extLst>
            </p:cNvPr>
            <p:cNvGrpSpPr>
              <a:grpSpLocks/>
            </p:cNvGrpSpPr>
            <p:nvPr/>
          </p:nvGrpSpPr>
          <p:grpSpPr bwMode="auto">
            <a:xfrm rot="-1809353">
              <a:off x="11048745" y="0"/>
              <a:ext cx="4949425" cy="5373213"/>
              <a:chOff x="0" y="0"/>
              <a:chExt cx="1643999" cy="1784764"/>
            </a:xfrm>
          </p:grpSpPr>
          <p:sp>
            <p:nvSpPr>
              <p:cNvPr id="14401" name="直角三角形 127">
                <a:extLst>
                  <a:ext uri="{FF2B5EF4-FFF2-40B4-BE49-F238E27FC236}">
                    <a16:creationId xmlns:a16="http://schemas.microsoft.com/office/drawing/2014/main" id="{89753F3C-A6A5-4E47-83D0-6A6E5EF0C82D}"/>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2" name="直角三角形 128">
                <a:extLst>
                  <a:ext uri="{FF2B5EF4-FFF2-40B4-BE49-F238E27FC236}">
                    <a16:creationId xmlns:a16="http://schemas.microsoft.com/office/drawing/2014/main" id="{36017A0D-0809-44DC-8D4D-F18DCB80FCFE}"/>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3" name="直角三角形 129">
                <a:extLst>
                  <a:ext uri="{FF2B5EF4-FFF2-40B4-BE49-F238E27FC236}">
                    <a16:creationId xmlns:a16="http://schemas.microsoft.com/office/drawing/2014/main" id="{991721B5-2B5F-4CC8-8071-35EB642F8D0F}"/>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4" name="直角三角形 130">
                <a:extLst>
                  <a:ext uri="{FF2B5EF4-FFF2-40B4-BE49-F238E27FC236}">
                    <a16:creationId xmlns:a16="http://schemas.microsoft.com/office/drawing/2014/main" id="{543D33A0-E4E7-45A0-BAA9-8A15797D3A6B}"/>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5" name="直角三角形 131">
                <a:extLst>
                  <a:ext uri="{FF2B5EF4-FFF2-40B4-BE49-F238E27FC236}">
                    <a16:creationId xmlns:a16="http://schemas.microsoft.com/office/drawing/2014/main" id="{25084271-BAD8-4E7C-97BB-BBADF9C2E0A5}"/>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6" name="直角三角形 132">
                <a:extLst>
                  <a:ext uri="{FF2B5EF4-FFF2-40B4-BE49-F238E27FC236}">
                    <a16:creationId xmlns:a16="http://schemas.microsoft.com/office/drawing/2014/main" id="{0345CC0A-64E3-4BC3-A269-F899A1F8EC1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4394" name="Group 31">
              <a:extLst>
                <a:ext uri="{FF2B5EF4-FFF2-40B4-BE49-F238E27FC236}">
                  <a16:creationId xmlns:a16="http://schemas.microsoft.com/office/drawing/2014/main" id="{0D6DC099-DB03-4353-990B-77D62BF0586E}"/>
                </a:ext>
              </a:extLst>
            </p:cNvPr>
            <p:cNvGrpSpPr>
              <a:grpSpLocks/>
            </p:cNvGrpSpPr>
            <p:nvPr/>
          </p:nvGrpSpPr>
          <p:grpSpPr bwMode="auto">
            <a:xfrm rot="-1809353">
              <a:off x="0" y="195022"/>
              <a:ext cx="4949425" cy="5373213"/>
              <a:chOff x="0" y="0"/>
              <a:chExt cx="1643999" cy="1784764"/>
            </a:xfrm>
          </p:grpSpPr>
          <p:sp>
            <p:nvSpPr>
              <p:cNvPr id="14395" name="直角三角形 134">
                <a:extLst>
                  <a:ext uri="{FF2B5EF4-FFF2-40B4-BE49-F238E27FC236}">
                    <a16:creationId xmlns:a16="http://schemas.microsoft.com/office/drawing/2014/main" id="{71CD06FB-8C4C-4BC8-9677-A9881871CDB8}"/>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6" name="直角三角形 135">
                <a:extLst>
                  <a:ext uri="{FF2B5EF4-FFF2-40B4-BE49-F238E27FC236}">
                    <a16:creationId xmlns:a16="http://schemas.microsoft.com/office/drawing/2014/main" id="{528BC585-59EA-4D70-9962-F3E84EB037DF}"/>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7" name="直角三角形 136">
                <a:extLst>
                  <a:ext uri="{FF2B5EF4-FFF2-40B4-BE49-F238E27FC236}">
                    <a16:creationId xmlns:a16="http://schemas.microsoft.com/office/drawing/2014/main" id="{CF804226-B086-4440-B9B4-C67823A1F35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8" name="直角三角形 137">
                <a:extLst>
                  <a:ext uri="{FF2B5EF4-FFF2-40B4-BE49-F238E27FC236}">
                    <a16:creationId xmlns:a16="http://schemas.microsoft.com/office/drawing/2014/main" id="{F871D0AF-BB7E-4B36-BBA8-184F9A5460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99" name="直角三角形 138">
                <a:extLst>
                  <a:ext uri="{FF2B5EF4-FFF2-40B4-BE49-F238E27FC236}">
                    <a16:creationId xmlns:a16="http://schemas.microsoft.com/office/drawing/2014/main" id="{030E5878-BAF7-4109-8967-06A497139203}"/>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400" name="直角三角形 139">
                <a:extLst>
                  <a:ext uri="{FF2B5EF4-FFF2-40B4-BE49-F238E27FC236}">
                    <a16:creationId xmlns:a16="http://schemas.microsoft.com/office/drawing/2014/main" id="{AFF20402-6A03-48C8-8961-690AA189A5A8}"/>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14345" name="TextBox 103">
            <a:extLst>
              <a:ext uri="{FF2B5EF4-FFF2-40B4-BE49-F238E27FC236}">
                <a16:creationId xmlns:a16="http://schemas.microsoft.com/office/drawing/2014/main" id="{D2D55A44-68EB-43E3-8A1B-AF748252ED5C}"/>
              </a:ext>
            </a:extLst>
          </p:cNvPr>
          <p:cNvSpPr>
            <a:spLocks noChangeArrowheads="1"/>
          </p:cNvSpPr>
          <p:nvPr/>
        </p:nvSpPr>
        <p:spPr bwMode="auto">
          <a:xfrm>
            <a:off x="527050" y="5018088"/>
            <a:ext cx="309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200" b="1">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a:extLst>
              <a:ext uri="{FF2B5EF4-FFF2-40B4-BE49-F238E27FC236}">
                <a16:creationId xmlns:a16="http://schemas.microsoft.com/office/drawing/2014/main" id="{2A5F68DD-AE4B-4DB3-BD84-B36DC397D502}"/>
              </a:ext>
            </a:extLst>
          </p:cNvPr>
          <p:cNvSpPr/>
          <p:nvPr/>
        </p:nvSpPr>
        <p:spPr bwMode="auto">
          <a:xfrm>
            <a:off x="0" y="-6268"/>
            <a:ext cx="9127533" cy="1301405"/>
          </a:xfrm>
          <a:prstGeom prst="rect">
            <a:avLst/>
          </a:prstGeom>
          <a:gradFill flip="none" rotWithShape="1">
            <a:gsLst>
              <a:gs pos="0">
                <a:srgbClr val="C59EE2"/>
              </a:gs>
              <a:gs pos="50000">
                <a:srgbClr val="7030A0">
                  <a:shade val="67500"/>
                  <a:satMod val="115000"/>
                  <a:alpha val="50000"/>
                </a:srgbClr>
              </a:gs>
              <a:gs pos="100000">
                <a:srgbClr val="7030A0">
                  <a:shade val="100000"/>
                  <a:satMod val="115000"/>
                  <a:alpha val="0"/>
                </a:srgbClr>
              </a:gs>
            </a:gsLst>
            <a:path path="circle">
              <a:fillToRect l="50000" t="50000" r="50000" b="50000"/>
            </a:path>
            <a:tileRect/>
          </a:gradFill>
          <a:ln w="9525" cap="flat" cmpd="sng" algn="ctr">
            <a:noFill/>
            <a:prstDash val="solid"/>
            <a:round/>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a:sp3d>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4400" b="1" u="none" strike="noStrike" cap="none" normalizeH="0" baseline="0" dirty="0">
                <a:ln>
                  <a:noFill/>
                </a:ln>
                <a:solidFill>
                  <a:srgbClr val="7030A0"/>
                </a:solidFill>
                <a:effectLst>
                  <a:outerShdw blurRad="38100" dist="38100" dir="2700000" algn="tl">
                    <a:srgbClr val="000000">
                      <a:alpha val="43137"/>
                    </a:srgbClr>
                  </a:outerShdw>
                </a:effectLst>
                <a:latin typeface="Goudy Stout" panose="0202090407030B020401" pitchFamily="18" charset="0"/>
              </a:rPr>
              <a:t>The End</a:t>
            </a:r>
            <a:endParaRPr kumimoji="0" lang="zh-CN" altLang="en-US" sz="4400" b="1" u="none" strike="noStrike" cap="none" normalizeH="0" baseline="0" dirty="0">
              <a:ln>
                <a:noFill/>
              </a:ln>
              <a:solidFill>
                <a:srgbClr val="7030A0"/>
              </a:solidFill>
              <a:effectLst>
                <a:outerShdw blurRad="38100" dist="38100" dir="2700000" algn="tl">
                  <a:srgbClr val="000000">
                    <a:alpha val="43137"/>
                  </a:srgbClr>
                </a:outerShdw>
              </a:effectLst>
              <a:latin typeface="Goudy Stout" panose="0202090407030B020401" pitchFamily="18" charset="0"/>
            </a:endParaRPr>
          </a:p>
        </p:txBody>
      </p:sp>
      <p:sp>
        <p:nvSpPr>
          <p:cNvPr id="3" name="文本框 2">
            <a:extLst>
              <a:ext uri="{FF2B5EF4-FFF2-40B4-BE49-F238E27FC236}">
                <a16:creationId xmlns:a16="http://schemas.microsoft.com/office/drawing/2014/main" id="{3EEE1292-9D31-4A10-8AD5-1DA8F3F621CC}"/>
              </a:ext>
            </a:extLst>
          </p:cNvPr>
          <p:cNvSpPr txBox="1"/>
          <p:nvPr/>
        </p:nvSpPr>
        <p:spPr>
          <a:xfrm>
            <a:off x="1269027" y="2696872"/>
            <a:ext cx="6583149" cy="707886"/>
          </a:xfrm>
          <a:prstGeom prst="rect">
            <a:avLst/>
          </a:prstGeom>
          <a:noFill/>
          <a:effectLst>
            <a:outerShdw blurRad="50800" dist="38100" dir="16200000" rotWithShape="0">
              <a:prstClr val="black">
                <a:alpha val="40000"/>
              </a:prstClr>
            </a:outerShdw>
          </a:effectLst>
          <a:scene3d>
            <a:camera prst="perspectiveRelaxedModerately"/>
            <a:lightRig rig="threePt" dir="t"/>
          </a:scene3d>
        </p:spPr>
        <p:txBody>
          <a:bodyPr wrap="none" rtlCol="0">
            <a:spAutoFit/>
          </a:bodyPr>
          <a:lstStyle/>
          <a:p>
            <a:r>
              <a:rPr lang="en-US" altLang="zh-CN" sz="4000" b="1" dirty="0">
                <a:solidFill>
                  <a:srgbClr val="7030A0"/>
                </a:solidFill>
                <a:effectLst>
                  <a:outerShdw blurRad="38100" dist="38100" dir="2700000" algn="tl">
                    <a:srgbClr val="000000">
                      <a:alpha val="43137"/>
                    </a:srgbClr>
                  </a:outerShdw>
                </a:effectLst>
              </a:rPr>
              <a:t>Thanks For Your Attention</a:t>
            </a:r>
            <a:endParaRPr lang="zh-CN" altLang="en-US" sz="4000" b="1" dirty="0">
              <a:solidFill>
                <a:srgbClr val="7030A0"/>
              </a:solidFill>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2705303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1</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研究背景</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pic>
        <p:nvPicPr>
          <p:cNvPr id="3" name="图片 2">
            <a:extLst>
              <a:ext uri="{FF2B5EF4-FFF2-40B4-BE49-F238E27FC236}">
                <a16:creationId xmlns:a16="http://schemas.microsoft.com/office/drawing/2014/main" id="{2A46FC27-DA15-4BF7-860D-6B4A678FEB1B}"/>
              </a:ext>
            </a:extLst>
          </p:cNvPr>
          <p:cNvPicPr>
            <a:picLocks noChangeAspect="1"/>
          </p:cNvPicPr>
          <p:nvPr/>
        </p:nvPicPr>
        <p:blipFill>
          <a:blip r:embed="rId3"/>
          <a:stretch>
            <a:fillRect/>
          </a:stretch>
        </p:blipFill>
        <p:spPr>
          <a:xfrm>
            <a:off x="2489907" y="869814"/>
            <a:ext cx="1762992" cy="1624185"/>
          </a:xfrm>
          <a:prstGeom prst="rect">
            <a:avLst/>
          </a:prstGeom>
        </p:spPr>
      </p:pic>
      <p:pic>
        <p:nvPicPr>
          <p:cNvPr id="4" name="图片 3">
            <a:extLst>
              <a:ext uri="{FF2B5EF4-FFF2-40B4-BE49-F238E27FC236}">
                <a16:creationId xmlns:a16="http://schemas.microsoft.com/office/drawing/2014/main" id="{38CA3419-6170-4FA3-8ED2-1F4FD3EC010A}"/>
              </a:ext>
            </a:extLst>
          </p:cNvPr>
          <p:cNvPicPr>
            <a:picLocks noChangeAspect="1"/>
          </p:cNvPicPr>
          <p:nvPr/>
        </p:nvPicPr>
        <p:blipFill>
          <a:blip r:embed="rId4"/>
          <a:stretch>
            <a:fillRect/>
          </a:stretch>
        </p:blipFill>
        <p:spPr>
          <a:xfrm>
            <a:off x="2493244" y="3054662"/>
            <a:ext cx="1759655" cy="1549038"/>
          </a:xfrm>
          <a:prstGeom prst="rect">
            <a:avLst/>
          </a:prstGeom>
        </p:spPr>
      </p:pic>
      <p:sp>
        <p:nvSpPr>
          <p:cNvPr id="10" name="文本框 9">
            <a:extLst>
              <a:ext uri="{FF2B5EF4-FFF2-40B4-BE49-F238E27FC236}">
                <a16:creationId xmlns:a16="http://schemas.microsoft.com/office/drawing/2014/main" id="{F2B5C317-385A-463A-A9F1-785658A7981A}"/>
              </a:ext>
            </a:extLst>
          </p:cNvPr>
          <p:cNvSpPr txBox="1"/>
          <p:nvPr/>
        </p:nvSpPr>
        <p:spPr>
          <a:xfrm>
            <a:off x="-1" y="1297062"/>
            <a:ext cx="2533691" cy="769441"/>
          </a:xfrm>
          <a:prstGeom prst="rect">
            <a:avLst/>
          </a:prstGeom>
          <a:noFill/>
        </p:spPr>
        <p:txBody>
          <a:bodyPr wrap="square" rtlCol="0">
            <a:spAutoFit/>
          </a:bodyPr>
          <a:lstStyle/>
          <a:p>
            <a:pPr algn="ctr"/>
            <a:r>
              <a:rPr lang="en-US" altLang="zh-CN" sz="2000" b="1" dirty="0">
                <a:solidFill>
                  <a:srgbClr val="7030A0"/>
                </a:solidFill>
              </a:rPr>
              <a:t>Virtual Reality</a:t>
            </a:r>
          </a:p>
          <a:p>
            <a:pPr algn="ctr"/>
            <a:r>
              <a:rPr lang="zh-CN" altLang="en-US" sz="2400" b="1" dirty="0">
                <a:solidFill>
                  <a:srgbClr val="7030A0"/>
                </a:solidFill>
              </a:rPr>
              <a:t>虚拟现实</a:t>
            </a:r>
          </a:p>
        </p:txBody>
      </p:sp>
      <p:sp>
        <p:nvSpPr>
          <p:cNvPr id="86" name="文本框 85">
            <a:extLst>
              <a:ext uri="{FF2B5EF4-FFF2-40B4-BE49-F238E27FC236}">
                <a16:creationId xmlns:a16="http://schemas.microsoft.com/office/drawing/2014/main" id="{5E4BE33E-EF78-4A13-B724-5E25F260A6FC}"/>
              </a:ext>
            </a:extLst>
          </p:cNvPr>
          <p:cNvSpPr txBox="1"/>
          <p:nvPr/>
        </p:nvSpPr>
        <p:spPr>
          <a:xfrm>
            <a:off x="-11258" y="3450851"/>
            <a:ext cx="2544949" cy="769441"/>
          </a:xfrm>
          <a:prstGeom prst="rect">
            <a:avLst/>
          </a:prstGeom>
          <a:noFill/>
        </p:spPr>
        <p:txBody>
          <a:bodyPr wrap="square" rtlCol="0">
            <a:spAutoFit/>
          </a:bodyPr>
          <a:lstStyle/>
          <a:p>
            <a:pPr algn="ctr"/>
            <a:r>
              <a:rPr lang="en-US" altLang="zh-CN" sz="2000" b="1" dirty="0">
                <a:solidFill>
                  <a:srgbClr val="7030A0"/>
                </a:solidFill>
              </a:rPr>
              <a:t>Augmented Reality</a:t>
            </a:r>
          </a:p>
          <a:p>
            <a:pPr algn="ctr"/>
            <a:r>
              <a:rPr lang="zh-CN" altLang="en-US" sz="2400" b="1" dirty="0">
                <a:solidFill>
                  <a:srgbClr val="7030A0"/>
                </a:solidFill>
              </a:rPr>
              <a:t>增强现实</a:t>
            </a:r>
          </a:p>
        </p:txBody>
      </p:sp>
      <p:sp>
        <p:nvSpPr>
          <p:cNvPr id="11" name="箭头: 右 10">
            <a:extLst>
              <a:ext uri="{FF2B5EF4-FFF2-40B4-BE49-F238E27FC236}">
                <a16:creationId xmlns:a16="http://schemas.microsoft.com/office/drawing/2014/main" id="{F73379BF-507A-4B94-9BBA-A46902C0C44B}"/>
              </a:ext>
            </a:extLst>
          </p:cNvPr>
          <p:cNvSpPr/>
          <p:nvPr/>
        </p:nvSpPr>
        <p:spPr bwMode="auto">
          <a:xfrm>
            <a:off x="4434571" y="2066503"/>
            <a:ext cx="1127365" cy="1384348"/>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4" name="文本框 13">
            <a:extLst>
              <a:ext uri="{FF2B5EF4-FFF2-40B4-BE49-F238E27FC236}">
                <a16:creationId xmlns:a16="http://schemas.microsoft.com/office/drawing/2014/main" id="{5A13EF19-CFD4-4C09-B36C-D4B503CDA11D}"/>
              </a:ext>
            </a:extLst>
          </p:cNvPr>
          <p:cNvSpPr txBox="1"/>
          <p:nvPr/>
        </p:nvSpPr>
        <p:spPr>
          <a:xfrm>
            <a:off x="5755971" y="2419243"/>
            <a:ext cx="2757486" cy="707886"/>
          </a:xfrm>
          <a:prstGeom prst="rect">
            <a:avLst/>
          </a:prstGeom>
          <a:noFill/>
          <a:effectLst>
            <a:reflection blurRad="6350" stA="50000" endA="300" endPos="90000" dist="50800" dir="5400000" sy="-100000" algn="bl" rotWithShape="0"/>
          </a:effectLst>
        </p:spPr>
        <p:txBody>
          <a:bodyPr wrap="none" rtlCol="0">
            <a:spAutoFit/>
          </a:bodyPr>
          <a:lstStyle/>
          <a:p>
            <a:r>
              <a:rPr lang="zh-CN" altLang="en-US" sz="4000" b="1" dirty="0">
                <a:solidFill>
                  <a:srgbClr val="7030A0"/>
                </a:solidFill>
                <a:effectLst>
                  <a:outerShdw blurRad="38100" dist="38100" dir="2700000" algn="tl">
                    <a:srgbClr val="000000">
                      <a:alpha val="43137"/>
                    </a:srgbClr>
                  </a:outerShdw>
                </a:effectLst>
              </a:rPr>
              <a:t>存在问题？</a:t>
            </a:r>
          </a:p>
        </p:txBody>
      </p:sp>
      <p:sp>
        <p:nvSpPr>
          <p:cNvPr id="16" name="流程图: 过程 15">
            <a:extLst>
              <a:ext uri="{FF2B5EF4-FFF2-40B4-BE49-F238E27FC236}">
                <a16:creationId xmlns:a16="http://schemas.microsoft.com/office/drawing/2014/main" id="{C10AE4C6-46F9-4570-B983-6478D08217D2}"/>
              </a:ext>
            </a:extLst>
          </p:cNvPr>
          <p:cNvSpPr/>
          <p:nvPr/>
        </p:nvSpPr>
        <p:spPr bwMode="auto">
          <a:xfrm>
            <a:off x="6205599" y="1532415"/>
            <a:ext cx="1788450" cy="517967"/>
          </a:xfrm>
          <a:prstGeom prst="flowChartProcess">
            <a:avLst/>
          </a:prstGeom>
          <a:solidFill>
            <a:srgbClr val="C59EE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设备昂贵</a:t>
            </a:r>
            <a:endParaRPr kumimoji="0" lang="zh-CN" altLang="en-US" sz="2400" b="1" i="0" u="none" strike="noStrike" cap="none" normalizeH="0" baseline="0" dirty="0">
              <a:ln>
                <a:noFill/>
              </a:ln>
              <a:solidFill>
                <a:schemeClr val="bg1"/>
              </a:solidFill>
              <a:effectLst/>
            </a:endParaRPr>
          </a:p>
        </p:txBody>
      </p:sp>
      <p:sp>
        <p:nvSpPr>
          <p:cNvPr id="15" name="流程图: 离页连接符 14">
            <a:extLst>
              <a:ext uri="{FF2B5EF4-FFF2-40B4-BE49-F238E27FC236}">
                <a16:creationId xmlns:a16="http://schemas.microsoft.com/office/drawing/2014/main" id="{4CF3838A-8066-479F-B3AF-FD3902480E2B}"/>
              </a:ext>
            </a:extLst>
          </p:cNvPr>
          <p:cNvSpPr/>
          <p:nvPr/>
        </p:nvSpPr>
        <p:spPr bwMode="auto">
          <a:xfrm rot="16200000">
            <a:off x="5765825" y="1469813"/>
            <a:ext cx="519994" cy="641144"/>
          </a:xfrm>
          <a:prstGeom prst="flowChartOffpageConnector">
            <a:avLst/>
          </a:prstGeom>
          <a:solidFill>
            <a:srgbClr val="7030A0"/>
          </a:solidFill>
          <a:ln w="9525" cap="flat" cmpd="sng" algn="ctr">
            <a:noFill/>
            <a:prstDash val="solid"/>
            <a:round/>
            <a:headEnd type="none" w="med" len="med"/>
            <a:tailEnd type="none" w="med" len="med"/>
          </a:ln>
          <a:effectLst/>
          <a:extLst/>
        </p:spPr>
        <p:txBody>
          <a:bodyPr vert="eaVert" wrap="square" lIns="91440" tIns="45720" rIns="91440" bIns="45720" numCol="1" rtlCol="0" anchor="t" anchorCtr="0" compatLnSpc="1">
            <a:prstTxWarp prst="textNoShape">
              <a:avLst/>
            </a:prstTxWarp>
          </a:bodyPr>
          <a:lstStyle/>
          <a:p>
            <a:pPr algn="ctr"/>
            <a:r>
              <a:rPr lang="en-US" altLang="zh-CN" sz="2400" b="1" dirty="0">
                <a:solidFill>
                  <a:schemeClr val="bg1"/>
                </a:solidFill>
              </a:rPr>
              <a:t>Ⅰ</a:t>
            </a:r>
            <a:endParaRPr kumimoji="0" lang="zh-CN" altLang="en-US" sz="2400" b="1" i="0" u="none" strike="noStrike" cap="none" normalizeH="0" baseline="0" dirty="0">
              <a:ln>
                <a:noFill/>
              </a:ln>
              <a:solidFill>
                <a:schemeClr val="bg1"/>
              </a:solidFill>
              <a:effectLst/>
            </a:endParaRPr>
          </a:p>
        </p:txBody>
      </p:sp>
      <p:sp>
        <p:nvSpPr>
          <p:cNvPr id="88" name="流程图: 过程 87">
            <a:extLst>
              <a:ext uri="{FF2B5EF4-FFF2-40B4-BE49-F238E27FC236}">
                <a16:creationId xmlns:a16="http://schemas.microsoft.com/office/drawing/2014/main" id="{8F38F3E8-BF52-4806-800F-1450F27960A1}"/>
              </a:ext>
            </a:extLst>
          </p:cNvPr>
          <p:cNvSpPr/>
          <p:nvPr/>
        </p:nvSpPr>
        <p:spPr bwMode="auto">
          <a:xfrm>
            <a:off x="6206102" y="2479229"/>
            <a:ext cx="1788450" cy="517967"/>
          </a:xfrm>
          <a:prstGeom prst="flowChartProcess">
            <a:avLst/>
          </a:prstGeom>
          <a:solidFill>
            <a:srgbClr val="C59EE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rPr>
              <a:t>携带不便</a:t>
            </a:r>
          </a:p>
        </p:txBody>
      </p:sp>
      <p:sp>
        <p:nvSpPr>
          <p:cNvPr id="89" name="流程图: 离页连接符 88">
            <a:extLst>
              <a:ext uri="{FF2B5EF4-FFF2-40B4-BE49-F238E27FC236}">
                <a16:creationId xmlns:a16="http://schemas.microsoft.com/office/drawing/2014/main" id="{F8E531A6-91F3-426B-8585-772DCD362864}"/>
              </a:ext>
            </a:extLst>
          </p:cNvPr>
          <p:cNvSpPr/>
          <p:nvPr/>
        </p:nvSpPr>
        <p:spPr bwMode="auto">
          <a:xfrm rot="16200000">
            <a:off x="5766328" y="2416627"/>
            <a:ext cx="519994" cy="641144"/>
          </a:xfrm>
          <a:prstGeom prst="flowChartOffpageConnector">
            <a:avLst/>
          </a:prstGeom>
          <a:solidFill>
            <a:srgbClr val="7030A0"/>
          </a:solidFill>
          <a:ln w="9525" cap="flat" cmpd="sng" algn="ctr">
            <a:noFill/>
            <a:prstDash val="solid"/>
            <a:round/>
            <a:headEnd type="none" w="med" len="med"/>
            <a:tailEnd type="none" w="med" len="med"/>
          </a:ln>
          <a:effectLst/>
          <a:extLst/>
        </p:spPr>
        <p:txBody>
          <a:bodyPr vert="eaVert" wrap="square" lIns="91440" tIns="45720" rIns="91440" bIns="45720" numCol="1" rtlCol="0" anchor="t" anchorCtr="0" compatLnSpc="1">
            <a:prstTxWarp prst="textNoShape">
              <a:avLst/>
            </a:prstTxWarp>
          </a:bodyPr>
          <a:lstStyle/>
          <a:p>
            <a:pPr algn="ctr"/>
            <a:r>
              <a:rPr lang="en-US" altLang="zh-CN" sz="2400" b="1" dirty="0">
                <a:solidFill>
                  <a:schemeClr val="bg1"/>
                </a:solidFill>
              </a:rPr>
              <a:t>Ⅱ</a:t>
            </a:r>
            <a:endParaRPr kumimoji="0" lang="zh-CN" altLang="en-US" sz="2400" b="1" i="0" u="none" strike="noStrike" cap="none" normalizeH="0" baseline="0" dirty="0">
              <a:ln>
                <a:noFill/>
              </a:ln>
              <a:solidFill>
                <a:schemeClr val="bg1"/>
              </a:solidFill>
              <a:effectLst/>
            </a:endParaRPr>
          </a:p>
        </p:txBody>
      </p:sp>
      <p:sp>
        <p:nvSpPr>
          <p:cNvPr id="90" name="流程图: 过程 89">
            <a:extLst>
              <a:ext uri="{FF2B5EF4-FFF2-40B4-BE49-F238E27FC236}">
                <a16:creationId xmlns:a16="http://schemas.microsoft.com/office/drawing/2014/main" id="{3E492115-44F0-4235-8F2A-286D2B0A9907}"/>
              </a:ext>
            </a:extLst>
          </p:cNvPr>
          <p:cNvSpPr/>
          <p:nvPr/>
        </p:nvSpPr>
        <p:spPr bwMode="auto">
          <a:xfrm>
            <a:off x="6206102" y="3418312"/>
            <a:ext cx="1788450" cy="517967"/>
          </a:xfrm>
          <a:prstGeom prst="flowChartProcess">
            <a:avLst/>
          </a:prstGeom>
          <a:solidFill>
            <a:srgbClr val="C59EE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rPr>
              <a:t>使用复杂</a:t>
            </a:r>
          </a:p>
        </p:txBody>
      </p:sp>
      <p:sp>
        <p:nvSpPr>
          <p:cNvPr id="91" name="流程图: 离页连接符 90">
            <a:extLst>
              <a:ext uri="{FF2B5EF4-FFF2-40B4-BE49-F238E27FC236}">
                <a16:creationId xmlns:a16="http://schemas.microsoft.com/office/drawing/2014/main" id="{D64D3209-5175-44E2-8148-6AFDDBCE5341}"/>
              </a:ext>
            </a:extLst>
          </p:cNvPr>
          <p:cNvSpPr/>
          <p:nvPr/>
        </p:nvSpPr>
        <p:spPr bwMode="auto">
          <a:xfrm rot="16200000">
            <a:off x="5766328" y="3355710"/>
            <a:ext cx="519994" cy="641144"/>
          </a:xfrm>
          <a:prstGeom prst="flowChartOffpageConnector">
            <a:avLst/>
          </a:prstGeom>
          <a:solidFill>
            <a:srgbClr val="7030A0"/>
          </a:solidFill>
          <a:ln w="9525" cap="flat" cmpd="sng" algn="ctr">
            <a:noFill/>
            <a:prstDash val="solid"/>
            <a:round/>
            <a:headEnd type="none" w="med" len="med"/>
            <a:tailEnd type="none" w="med" len="med"/>
          </a:ln>
          <a:effectLst/>
          <a:extLst/>
        </p:spPr>
        <p:txBody>
          <a:bodyPr vert="eaVert" wrap="square" lIns="91440" tIns="45720" rIns="91440" bIns="45720" numCol="1" rtlCol="0" anchor="t" anchorCtr="0" compatLnSpc="1">
            <a:prstTxWarp prst="textNoShape">
              <a:avLst/>
            </a:prstTxWarp>
          </a:bodyPr>
          <a:lstStyle/>
          <a:p>
            <a:pPr algn="ctr"/>
            <a:r>
              <a:rPr lang="en-US" altLang="zh-CN" sz="2400" b="1" dirty="0">
                <a:solidFill>
                  <a:schemeClr val="bg1"/>
                </a:solidFill>
              </a:rPr>
              <a:t>Ⅲ</a:t>
            </a:r>
            <a:endParaRPr kumimoji="0" lang="zh-CN" altLang="en-US" sz="2400" b="1" i="0" u="none" strike="noStrike" cap="none" normalizeH="0" baseline="0" dirty="0">
              <a:ln>
                <a:noFill/>
              </a:ln>
              <a:solidFill>
                <a:schemeClr val="bg1"/>
              </a:solidFill>
              <a:effectLst/>
            </a:endParaRPr>
          </a:p>
        </p:txBody>
      </p:sp>
      <p:sp>
        <p:nvSpPr>
          <p:cNvPr id="17" name="文本框 16">
            <a:extLst>
              <a:ext uri="{FF2B5EF4-FFF2-40B4-BE49-F238E27FC236}">
                <a16:creationId xmlns:a16="http://schemas.microsoft.com/office/drawing/2014/main" id="{B6678F99-6FF4-4757-BF3D-B1FE17C8995C}"/>
              </a:ext>
            </a:extLst>
          </p:cNvPr>
          <p:cNvSpPr txBox="1"/>
          <p:nvPr/>
        </p:nvSpPr>
        <p:spPr>
          <a:xfrm rot="18525586">
            <a:off x="1180334" y="1255690"/>
            <a:ext cx="2762295" cy="861774"/>
          </a:xfrm>
          <a:prstGeom prst="rect">
            <a:avLst/>
          </a:prstGeom>
          <a:noFill/>
        </p:spPr>
        <p:txBody>
          <a:bodyPr wrap="none" rtlCol="0">
            <a:spAutoFit/>
          </a:bodyPr>
          <a:lstStyle/>
          <a:p>
            <a:r>
              <a:rPr lang="zh-CN" altLang="en-US"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更廉价？</a:t>
            </a:r>
            <a:endParaRPr lang="en-US" altLang="zh-CN"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92" name="文本框 91">
            <a:extLst>
              <a:ext uri="{FF2B5EF4-FFF2-40B4-BE49-F238E27FC236}">
                <a16:creationId xmlns:a16="http://schemas.microsoft.com/office/drawing/2014/main" id="{6D4080D1-2C6F-45C7-A3DF-1EF292CCAC31}"/>
              </a:ext>
            </a:extLst>
          </p:cNvPr>
          <p:cNvSpPr txBox="1"/>
          <p:nvPr/>
        </p:nvSpPr>
        <p:spPr>
          <a:xfrm>
            <a:off x="3262071" y="3801536"/>
            <a:ext cx="2762295" cy="861774"/>
          </a:xfrm>
          <a:prstGeom prst="rect">
            <a:avLst/>
          </a:prstGeom>
          <a:noFill/>
        </p:spPr>
        <p:txBody>
          <a:bodyPr wrap="none" rtlCol="0">
            <a:spAutoFit/>
          </a:bodyPr>
          <a:lstStyle/>
          <a:p>
            <a:r>
              <a:rPr lang="zh-CN" altLang="en-US"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更轻便？</a:t>
            </a:r>
            <a:endParaRPr lang="en-US" altLang="zh-CN"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93" name="文本框 92">
            <a:extLst>
              <a:ext uri="{FF2B5EF4-FFF2-40B4-BE49-F238E27FC236}">
                <a16:creationId xmlns:a16="http://schemas.microsoft.com/office/drawing/2014/main" id="{11D4FA4B-BA2E-4903-A9FB-7A1F58953218}"/>
              </a:ext>
            </a:extLst>
          </p:cNvPr>
          <p:cNvSpPr txBox="1"/>
          <p:nvPr/>
        </p:nvSpPr>
        <p:spPr>
          <a:xfrm rot="19246880">
            <a:off x="5971958" y="605001"/>
            <a:ext cx="954107" cy="2618666"/>
          </a:xfrm>
          <a:prstGeom prst="rect">
            <a:avLst/>
          </a:prstGeom>
          <a:noFill/>
        </p:spPr>
        <p:txBody>
          <a:bodyPr vert="eaVert" wrap="none" rtlCol="0">
            <a:spAutoFit/>
          </a:bodyPr>
          <a:lstStyle/>
          <a:p>
            <a:r>
              <a:rPr lang="zh-CN" altLang="en-US"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更自然？</a:t>
            </a:r>
            <a:endParaRPr lang="en-US" altLang="zh-CN" sz="5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3392214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250" fill="hold"/>
                                        <p:tgtEl>
                                          <p:spTgt spid="85"/>
                                        </p:tgtEl>
                                        <p:attrNameLst>
                                          <p:attrName>ppt_x</p:attrName>
                                        </p:attrNameLst>
                                      </p:cBhvr>
                                      <p:tavLst>
                                        <p:tav tm="0">
                                          <p:val>
                                            <p:strVal val="0-#ppt_w/2"/>
                                          </p:val>
                                        </p:tav>
                                        <p:tav tm="100000">
                                          <p:val>
                                            <p:strVal val="#ppt_x"/>
                                          </p:val>
                                        </p:tav>
                                      </p:tavLst>
                                    </p:anim>
                                    <p:anim calcmode="lin" valueType="num">
                                      <p:cBhvr additive="base">
                                        <p:cTn id="13" dur="25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25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par>
                          <p:cTn id="25" fill="hold">
                            <p:stCondLst>
                              <p:cond delay="1750"/>
                            </p:stCondLst>
                            <p:childTnLst>
                              <p:par>
                                <p:cTn id="26" presetID="10" presetClass="entr" presetSubtype="0" fill="hold" grpId="0" nodeType="afterEffect">
                                  <p:stCondLst>
                                    <p:cond delay="25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250"/>
                                  </p:stCondLst>
                                  <p:childTnLst>
                                    <p:set>
                                      <p:cBhvr>
                                        <p:cTn id="37" dur="1" fill="hold">
                                          <p:stCondLst>
                                            <p:cond delay="0"/>
                                          </p:stCondLst>
                                        </p:cTn>
                                        <p:tgtEl>
                                          <p:spTgt spid="86">
                                            <p:txEl>
                                              <p:pRg st="0" end="0"/>
                                            </p:txEl>
                                          </p:spTgt>
                                        </p:tgtEl>
                                        <p:attrNameLst>
                                          <p:attrName>style.visibility</p:attrName>
                                        </p:attrNameLst>
                                      </p:cBhvr>
                                      <p:to>
                                        <p:strVal val="visible"/>
                                      </p:to>
                                    </p:set>
                                    <p:animEffect transition="in" filter="fade">
                                      <p:cBhvr>
                                        <p:cTn id="38" dur="500"/>
                                        <p:tgtEl>
                                          <p:spTgt spid="86">
                                            <p:txEl>
                                              <p:pRg st="0" end="0"/>
                                            </p:txEl>
                                          </p:spTgt>
                                        </p:tgtEl>
                                      </p:cBhvr>
                                    </p:animEffect>
                                  </p:childTnLst>
                                </p:cTn>
                              </p:par>
                            </p:childTnLst>
                          </p:cTn>
                        </p:par>
                        <p:par>
                          <p:cTn id="39" fill="hold">
                            <p:stCondLst>
                              <p:cond delay="4250"/>
                            </p:stCondLst>
                            <p:childTnLst>
                              <p:par>
                                <p:cTn id="40" presetID="10" presetClass="entr" presetSubtype="0" fill="hold" grpId="0" nodeType="afterEffect">
                                  <p:stCondLst>
                                    <p:cond delay="250"/>
                                  </p:stCondLst>
                                  <p:childTnLst>
                                    <p:set>
                                      <p:cBhvr>
                                        <p:cTn id="41" dur="1" fill="hold">
                                          <p:stCondLst>
                                            <p:cond delay="0"/>
                                          </p:stCondLst>
                                        </p:cTn>
                                        <p:tgtEl>
                                          <p:spTgt spid="86">
                                            <p:txEl>
                                              <p:pRg st="1" end="1"/>
                                            </p:txEl>
                                          </p:spTgt>
                                        </p:tgtEl>
                                        <p:attrNameLst>
                                          <p:attrName>style.visibility</p:attrName>
                                        </p:attrNameLst>
                                      </p:cBhvr>
                                      <p:to>
                                        <p:strVal val="visible"/>
                                      </p:to>
                                    </p:set>
                                    <p:animEffect transition="in" filter="fade">
                                      <p:cBhvr>
                                        <p:cTn id="42" dur="500"/>
                                        <p:tgtEl>
                                          <p:spTgt spid="8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grpId="1" nodeType="clickEffect">
                                  <p:stCondLst>
                                    <p:cond delay="0"/>
                                  </p:stCondLst>
                                  <p:childTnLst>
                                    <p:anim calcmode="lin" valueType="num">
                                      <p:cBhvr additive="base">
                                        <p:cTn id="57" dur="500"/>
                                        <p:tgtEl>
                                          <p:spTgt spid="14"/>
                                        </p:tgtEl>
                                        <p:attrNameLst>
                                          <p:attrName>ppt_x</p:attrName>
                                        </p:attrNameLst>
                                      </p:cBhvr>
                                      <p:tavLst>
                                        <p:tav tm="0">
                                          <p:val>
                                            <p:strVal val="ppt_x"/>
                                          </p:val>
                                        </p:tav>
                                        <p:tav tm="100000">
                                          <p:val>
                                            <p:strVal val="ppt_x"/>
                                          </p:val>
                                        </p:tav>
                                      </p:tavLst>
                                    </p:anim>
                                    <p:anim calcmode="lin" valueType="num">
                                      <p:cBhvr additive="base">
                                        <p:cTn id="58" dur="500"/>
                                        <p:tgtEl>
                                          <p:spTgt spid="14"/>
                                        </p:tgtEl>
                                        <p:attrNameLst>
                                          <p:attrName>ppt_y</p:attrName>
                                        </p:attrNameLst>
                                      </p:cBhvr>
                                      <p:tavLst>
                                        <p:tav tm="0">
                                          <p:val>
                                            <p:strVal val="ppt_y"/>
                                          </p:val>
                                        </p:tav>
                                        <p:tav tm="100000">
                                          <p:val>
                                            <p:strVal val="1+ppt_h/2"/>
                                          </p:val>
                                        </p:tav>
                                      </p:tavLst>
                                    </p:anim>
                                    <p:set>
                                      <p:cBhvr>
                                        <p:cTn id="59" dur="1" fill="hold">
                                          <p:stCondLst>
                                            <p:cond delay="499"/>
                                          </p:stCondLst>
                                        </p:cTn>
                                        <p:tgtEl>
                                          <p:spTgt spid="14"/>
                                        </p:tgtEl>
                                        <p:attrNameLst>
                                          <p:attrName>style.visibility</p:attrName>
                                        </p:attrNameLst>
                                      </p:cBhvr>
                                      <p:to>
                                        <p:strVal val="hidden"/>
                                      </p:to>
                                    </p:set>
                                  </p:childTnLst>
                                </p:cTn>
                              </p:par>
                            </p:childTnLst>
                          </p:cTn>
                        </p:par>
                        <p:par>
                          <p:cTn id="60" fill="hold">
                            <p:stCondLst>
                              <p:cond delay="500"/>
                            </p:stCondLst>
                            <p:childTnLst>
                              <p:par>
                                <p:cTn id="61" presetID="16" presetClass="entr" presetSubtype="21"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arn(inVertical)">
                                      <p:cBhvr>
                                        <p:cTn id="63" dur="500"/>
                                        <p:tgtEl>
                                          <p:spTgt spid="15"/>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arn(inVertical)">
                                      <p:cBhvr>
                                        <p:cTn id="66" dur="500"/>
                                        <p:tgtEl>
                                          <p:spTgt spid="16"/>
                                        </p:tgtEl>
                                      </p:cBhvr>
                                    </p:animEffect>
                                  </p:childTnLst>
                                </p:cTn>
                              </p:par>
                            </p:childTnLst>
                          </p:cTn>
                        </p:par>
                        <p:par>
                          <p:cTn id="67" fill="hold">
                            <p:stCondLst>
                              <p:cond delay="1000"/>
                            </p:stCondLst>
                            <p:childTnLst>
                              <p:par>
                                <p:cTn id="68" presetID="16" presetClass="entr" presetSubtype="21" fill="hold" grpId="0" nodeType="afterEffect">
                                  <p:stCondLst>
                                    <p:cond delay="500"/>
                                  </p:stCondLst>
                                  <p:childTnLst>
                                    <p:set>
                                      <p:cBhvr>
                                        <p:cTn id="69" dur="1" fill="hold">
                                          <p:stCondLst>
                                            <p:cond delay="0"/>
                                          </p:stCondLst>
                                        </p:cTn>
                                        <p:tgtEl>
                                          <p:spTgt spid="89"/>
                                        </p:tgtEl>
                                        <p:attrNameLst>
                                          <p:attrName>style.visibility</p:attrName>
                                        </p:attrNameLst>
                                      </p:cBhvr>
                                      <p:to>
                                        <p:strVal val="visible"/>
                                      </p:to>
                                    </p:set>
                                    <p:animEffect transition="in" filter="barn(inVertical)">
                                      <p:cBhvr>
                                        <p:cTn id="70" dur="500"/>
                                        <p:tgtEl>
                                          <p:spTgt spid="89"/>
                                        </p:tgtEl>
                                      </p:cBhvr>
                                    </p:animEffect>
                                  </p:childTnLst>
                                </p:cTn>
                              </p:par>
                              <p:par>
                                <p:cTn id="71" presetID="16" presetClass="entr" presetSubtype="21" fill="hold" grpId="0" nodeType="withEffect">
                                  <p:stCondLst>
                                    <p:cond delay="500"/>
                                  </p:stCondLst>
                                  <p:childTnLst>
                                    <p:set>
                                      <p:cBhvr>
                                        <p:cTn id="72" dur="1" fill="hold">
                                          <p:stCondLst>
                                            <p:cond delay="0"/>
                                          </p:stCondLst>
                                        </p:cTn>
                                        <p:tgtEl>
                                          <p:spTgt spid="88"/>
                                        </p:tgtEl>
                                        <p:attrNameLst>
                                          <p:attrName>style.visibility</p:attrName>
                                        </p:attrNameLst>
                                      </p:cBhvr>
                                      <p:to>
                                        <p:strVal val="visible"/>
                                      </p:to>
                                    </p:set>
                                    <p:animEffect transition="in" filter="barn(inVertical)">
                                      <p:cBhvr>
                                        <p:cTn id="73" dur="500"/>
                                        <p:tgtEl>
                                          <p:spTgt spid="88"/>
                                        </p:tgtEl>
                                      </p:cBhvr>
                                    </p:animEffect>
                                  </p:childTnLst>
                                </p:cTn>
                              </p:par>
                            </p:childTnLst>
                          </p:cTn>
                        </p:par>
                        <p:par>
                          <p:cTn id="74" fill="hold">
                            <p:stCondLst>
                              <p:cond delay="2000"/>
                            </p:stCondLst>
                            <p:childTnLst>
                              <p:par>
                                <p:cTn id="75" presetID="16" presetClass="entr" presetSubtype="21" fill="hold" grpId="0" nodeType="afterEffect">
                                  <p:stCondLst>
                                    <p:cond delay="500"/>
                                  </p:stCondLst>
                                  <p:childTnLst>
                                    <p:set>
                                      <p:cBhvr>
                                        <p:cTn id="76" dur="1" fill="hold">
                                          <p:stCondLst>
                                            <p:cond delay="0"/>
                                          </p:stCondLst>
                                        </p:cTn>
                                        <p:tgtEl>
                                          <p:spTgt spid="91"/>
                                        </p:tgtEl>
                                        <p:attrNameLst>
                                          <p:attrName>style.visibility</p:attrName>
                                        </p:attrNameLst>
                                      </p:cBhvr>
                                      <p:to>
                                        <p:strVal val="visible"/>
                                      </p:to>
                                    </p:set>
                                    <p:animEffect transition="in" filter="barn(inVertical)">
                                      <p:cBhvr>
                                        <p:cTn id="77" dur="500"/>
                                        <p:tgtEl>
                                          <p:spTgt spid="91"/>
                                        </p:tgtEl>
                                      </p:cBhvr>
                                    </p:animEffect>
                                  </p:childTnLst>
                                </p:cTn>
                              </p:par>
                              <p:par>
                                <p:cTn id="78" presetID="16" presetClass="entr" presetSubtype="21" fill="hold" grpId="0" nodeType="withEffect">
                                  <p:stCondLst>
                                    <p:cond delay="500"/>
                                  </p:stCondLst>
                                  <p:childTnLst>
                                    <p:set>
                                      <p:cBhvr>
                                        <p:cTn id="79" dur="1" fill="hold">
                                          <p:stCondLst>
                                            <p:cond delay="0"/>
                                          </p:stCondLst>
                                        </p:cTn>
                                        <p:tgtEl>
                                          <p:spTgt spid="90"/>
                                        </p:tgtEl>
                                        <p:attrNameLst>
                                          <p:attrName>style.visibility</p:attrName>
                                        </p:attrNameLst>
                                      </p:cBhvr>
                                      <p:to>
                                        <p:strVal val="visible"/>
                                      </p:to>
                                    </p:set>
                                    <p:animEffect transition="in" filter="barn(inVertical)">
                                      <p:cBhvr>
                                        <p:cTn id="80" dur="500"/>
                                        <p:tgtEl>
                                          <p:spTgt spid="9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2" fill="hold" nodeType="clickEffect">
                                  <p:stCondLst>
                                    <p:cond delay="0"/>
                                  </p:stCondLst>
                                  <p:childTnLst>
                                    <p:animEffect transition="out" filter="wipe(right)">
                                      <p:cBhvr>
                                        <p:cTn id="84" dur="500"/>
                                        <p:tgtEl>
                                          <p:spTgt spid="3"/>
                                        </p:tgtEl>
                                      </p:cBhvr>
                                    </p:animEffect>
                                    <p:set>
                                      <p:cBhvr>
                                        <p:cTn id="85" dur="1" fill="hold">
                                          <p:stCondLst>
                                            <p:cond delay="499"/>
                                          </p:stCondLst>
                                        </p:cTn>
                                        <p:tgtEl>
                                          <p:spTgt spid="3"/>
                                        </p:tgtEl>
                                        <p:attrNameLst>
                                          <p:attrName>style.visibility</p:attrName>
                                        </p:attrNameLst>
                                      </p:cBhvr>
                                      <p:to>
                                        <p:strVal val="hidden"/>
                                      </p:to>
                                    </p:set>
                                  </p:childTnLst>
                                </p:cTn>
                              </p:par>
                              <p:par>
                                <p:cTn id="86" presetID="22" presetClass="exit" presetSubtype="2" fill="hold" grpId="1" nodeType="withEffect">
                                  <p:stCondLst>
                                    <p:cond delay="0"/>
                                  </p:stCondLst>
                                  <p:childTnLst>
                                    <p:animEffect transition="out" filter="wipe(right)">
                                      <p:cBhvr>
                                        <p:cTn id="87" dur="500"/>
                                        <p:tgtEl>
                                          <p:spTgt spid="10">
                                            <p:txEl>
                                              <p:pRg st="0" end="0"/>
                                            </p:txEl>
                                          </p:spTgt>
                                        </p:tgtEl>
                                      </p:cBhvr>
                                    </p:animEffect>
                                    <p:set>
                                      <p:cBhvr>
                                        <p:cTn id="88" dur="1" fill="hold">
                                          <p:stCondLst>
                                            <p:cond delay="499"/>
                                          </p:stCondLst>
                                        </p:cTn>
                                        <p:tgtEl>
                                          <p:spTgt spid="10">
                                            <p:txEl>
                                              <p:pRg st="0" end="0"/>
                                            </p:txEl>
                                          </p:spTgt>
                                        </p:tgtEl>
                                        <p:attrNameLst>
                                          <p:attrName>style.visibility</p:attrName>
                                        </p:attrNameLst>
                                      </p:cBhvr>
                                      <p:to>
                                        <p:strVal val="hidden"/>
                                      </p:to>
                                    </p:set>
                                  </p:childTnLst>
                                </p:cTn>
                              </p:par>
                              <p:par>
                                <p:cTn id="89" presetID="22" presetClass="exit" presetSubtype="2" fill="hold" grpId="1" nodeType="withEffect">
                                  <p:stCondLst>
                                    <p:cond delay="0"/>
                                  </p:stCondLst>
                                  <p:childTnLst>
                                    <p:animEffect transition="out" filter="wipe(right)">
                                      <p:cBhvr>
                                        <p:cTn id="90" dur="500"/>
                                        <p:tgtEl>
                                          <p:spTgt spid="10">
                                            <p:txEl>
                                              <p:pRg st="1" end="1"/>
                                            </p:txEl>
                                          </p:spTgt>
                                        </p:tgtEl>
                                      </p:cBhvr>
                                    </p:animEffect>
                                    <p:set>
                                      <p:cBhvr>
                                        <p:cTn id="91" dur="1" fill="hold">
                                          <p:stCondLst>
                                            <p:cond delay="499"/>
                                          </p:stCondLst>
                                        </p:cTn>
                                        <p:tgtEl>
                                          <p:spTgt spid="10">
                                            <p:txEl>
                                              <p:pRg st="1" end="1"/>
                                            </p:txEl>
                                          </p:spTgt>
                                        </p:tgtEl>
                                        <p:attrNameLst>
                                          <p:attrName>style.visibility</p:attrName>
                                        </p:attrNameLst>
                                      </p:cBhvr>
                                      <p:to>
                                        <p:strVal val="hidden"/>
                                      </p:to>
                                    </p:set>
                                  </p:childTnLst>
                                </p:cTn>
                              </p:par>
                              <p:par>
                                <p:cTn id="92" presetID="22" presetClass="exit" presetSubtype="2" fill="hold" nodeType="withEffect">
                                  <p:stCondLst>
                                    <p:cond delay="0"/>
                                  </p:stCondLst>
                                  <p:childTnLst>
                                    <p:animEffect transition="out" filter="wipe(right)">
                                      <p:cBhvr>
                                        <p:cTn id="93" dur="500"/>
                                        <p:tgtEl>
                                          <p:spTgt spid="4"/>
                                        </p:tgtEl>
                                      </p:cBhvr>
                                    </p:animEffect>
                                    <p:set>
                                      <p:cBhvr>
                                        <p:cTn id="94" dur="1" fill="hold">
                                          <p:stCondLst>
                                            <p:cond delay="499"/>
                                          </p:stCondLst>
                                        </p:cTn>
                                        <p:tgtEl>
                                          <p:spTgt spid="4"/>
                                        </p:tgtEl>
                                        <p:attrNameLst>
                                          <p:attrName>style.visibility</p:attrName>
                                        </p:attrNameLst>
                                      </p:cBhvr>
                                      <p:to>
                                        <p:strVal val="hidden"/>
                                      </p:to>
                                    </p:set>
                                  </p:childTnLst>
                                </p:cTn>
                              </p:par>
                              <p:par>
                                <p:cTn id="95" presetID="22" presetClass="exit" presetSubtype="2" fill="hold" grpId="1" nodeType="withEffect">
                                  <p:stCondLst>
                                    <p:cond delay="0"/>
                                  </p:stCondLst>
                                  <p:childTnLst>
                                    <p:animEffect transition="out" filter="wipe(right)">
                                      <p:cBhvr>
                                        <p:cTn id="96" dur="500"/>
                                        <p:tgtEl>
                                          <p:spTgt spid="86">
                                            <p:txEl>
                                              <p:pRg st="0" end="0"/>
                                            </p:txEl>
                                          </p:spTgt>
                                        </p:tgtEl>
                                      </p:cBhvr>
                                    </p:animEffect>
                                    <p:set>
                                      <p:cBhvr>
                                        <p:cTn id="97" dur="1" fill="hold">
                                          <p:stCondLst>
                                            <p:cond delay="499"/>
                                          </p:stCondLst>
                                        </p:cTn>
                                        <p:tgtEl>
                                          <p:spTgt spid="86">
                                            <p:txEl>
                                              <p:pRg st="0" end="0"/>
                                            </p:txEl>
                                          </p:spTgt>
                                        </p:tgtEl>
                                        <p:attrNameLst>
                                          <p:attrName>style.visibility</p:attrName>
                                        </p:attrNameLst>
                                      </p:cBhvr>
                                      <p:to>
                                        <p:strVal val="hidden"/>
                                      </p:to>
                                    </p:set>
                                  </p:childTnLst>
                                </p:cTn>
                              </p:par>
                              <p:par>
                                <p:cTn id="98" presetID="22" presetClass="exit" presetSubtype="2" fill="hold" grpId="1" nodeType="withEffect">
                                  <p:stCondLst>
                                    <p:cond delay="0"/>
                                  </p:stCondLst>
                                  <p:childTnLst>
                                    <p:animEffect transition="out" filter="wipe(right)">
                                      <p:cBhvr>
                                        <p:cTn id="99" dur="500"/>
                                        <p:tgtEl>
                                          <p:spTgt spid="86">
                                            <p:txEl>
                                              <p:pRg st="1" end="1"/>
                                            </p:txEl>
                                          </p:spTgt>
                                        </p:tgtEl>
                                      </p:cBhvr>
                                    </p:animEffect>
                                    <p:set>
                                      <p:cBhvr>
                                        <p:cTn id="100" dur="1" fill="hold">
                                          <p:stCondLst>
                                            <p:cond delay="499"/>
                                          </p:stCondLst>
                                        </p:cTn>
                                        <p:tgtEl>
                                          <p:spTgt spid="86">
                                            <p:txEl>
                                              <p:pRg st="1" end="1"/>
                                            </p:txEl>
                                          </p:spTgt>
                                        </p:tgtEl>
                                        <p:attrNameLst>
                                          <p:attrName>style.visibility</p:attrName>
                                        </p:attrNameLst>
                                      </p:cBhvr>
                                      <p:to>
                                        <p:strVal val="hidden"/>
                                      </p:to>
                                    </p:set>
                                  </p:childTnLst>
                                </p:cTn>
                              </p:par>
                              <p:par>
                                <p:cTn id="101" presetID="22" presetClass="exit" presetSubtype="2" fill="hold" grpId="1" nodeType="withEffect">
                                  <p:stCondLst>
                                    <p:cond delay="0"/>
                                  </p:stCondLst>
                                  <p:childTnLst>
                                    <p:animEffect transition="out" filter="wipe(right)">
                                      <p:cBhvr>
                                        <p:cTn id="102" dur="500"/>
                                        <p:tgtEl>
                                          <p:spTgt spid="11"/>
                                        </p:tgtEl>
                                      </p:cBhvr>
                                    </p:animEffect>
                                    <p:set>
                                      <p:cBhvr>
                                        <p:cTn id="103" dur="1" fill="hold">
                                          <p:stCondLst>
                                            <p:cond delay="499"/>
                                          </p:stCondLst>
                                        </p:cTn>
                                        <p:tgtEl>
                                          <p:spTgt spid="11"/>
                                        </p:tgtEl>
                                        <p:attrNameLst>
                                          <p:attrName>style.visibility</p:attrName>
                                        </p:attrNameLst>
                                      </p:cBhvr>
                                      <p:to>
                                        <p:strVal val="hidden"/>
                                      </p:to>
                                    </p:set>
                                  </p:childTnLst>
                                </p:cTn>
                              </p:par>
                              <p:par>
                                <p:cTn id="104" presetID="22" presetClass="exit" presetSubtype="2" fill="hold" grpId="1" nodeType="withEffect">
                                  <p:stCondLst>
                                    <p:cond delay="0"/>
                                  </p:stCondLst>
                                  <p:childTnLst>
                                    <p:animEffect transition="out" filter="wipe(right)">
                                      <p:cBhvr>
                                        <p:cTn id="105" dur="500"/>
                                        <p:tgtEl>
                                          <p:spTgt spid="15"/>
                                        </p:tgtEl>
                                      </p:cBhvr>
                                    </p:animEffect>
                                    <p:set>
                                      <p:cBhvr>
                                        <p:cTn id="106" dur="1" fill="hold">
                                          <p:stCondLst>
                                            <p:cond delay="499"/>
                                          </p:stCondLst>
                                        </p:cTn>
                                        <p:tgtEl>
                                          <p:spTgt spid="15"/>
                                        </p:tgtEl>
                                        <p:attrNameLst>
                                          <p:attrName>style.visibility</p:attrName>
                                        </p:attrNameLst>
                                      </p:cBhvr>
                                      <p:to>
                                        <p:strVal val="hidden"/>
                                      </p:to>
                                    </p:set>
                                  </p:childTnLst>
                                </p:cTn>
                              </p:par>
                              <p:par>
                                <p:cTn id="107" presetID="22" presetClass="exit" presetSubtype="2" fill="hold" grpId="1" nodeType="withEffect">
                                  <p:stCondLst>
                                    <p:cond delay="0"/>
                                  </p:stCondLst>
                                  <p:childTnLst>
                                    <p:animEffect transition="out" filter="wipe(right)">
                                      <p:cBhvr>
                                        <p:cTn id="108" dur="500"/>
                                        <p:tgtEl>
                                          <p:spTgt spid="16"/>
                                        </p:tgtEl>
                                      </p:cBhvr>
                                    </p:animEffect>
                                    <p:set>
                                      <p:cBhvr>
                                        <p:cTn id="109" dur="1" fill="hold">
                                          <p:stCondLst>
                                            <p:cond delay="499"/>
                                          </p:stCondLst>
                                        </p:cTn>
                                        <p:tgtEl>
                                          <p:spTgt spid="16"/>
                                        </p:tgtEl>
                                        <p:attrNameLst>
                                          <p:attrName>style.visibility</p:attrName>
                                        </p:attrNameLst>
                                      </p:cBhvr>
                                      <p:to>
                                        <p:strVal val="hidden"/>
                                      </p:to>
                                    </p:set>
                                  </p:childTnLst>
                                </p:cTn>
                              </p:par>
                              <p:par>
                                <p:cTn id="110" presetID="22" presetClass="exit" presetSubtype="2" fill="hold" grpId="1" nodeType="withEffect">
                                  <p:stCondLst>
                                    <p:cond delay="0"/>
                                  </p:stCondLst>
                                  <p:childTnLst>
                                    <p:animEffect transition="out" filter="wipe(right)">
                                      <p:cBhvr>
                                        <p:cTn id="111" dur="500"/>
                                        <p:tgtEl>
                                          <p:spTgt spid="89"/>
                                        </p:tgtEl>
                                      </p:cBhvr>
                                    </p:animEffect>
                                    <p:set>
                                      <p:cBhvr>
                                        <p:cTn id="112" dur="1" fill="hold">
                                          <p:stCondLst>
                                            <p:cond delay="499"/>
                                          </p:stCondLst>
                                        </p:cTn>
                                        <p:tgtEl>
                                          <p:spTgt spid="89"/>
                                        </p:tgtEl>
                                        <p:attrNameLst>
                                          <p:attrName>style.visibility</p:attrName>
                                        </p:attrNameLst>
                                      </p:cBhvr>
                                      <p:to>
                                        <p:strVal val="hidden"/>
                                      </p:to>
                                    </p:set>
                                  </p:childTnLst>
                                </p:cTn>
                              </p:par>
                              <p:par>
                                <p:cTn id="113" presetID="22" presetClass="exit" presetSubtype="2" fill="hold" grpId="1" nodeType="withEffect">
                                  <p:stCondLst>
                                    <p:cond delay="0"/>
                                  </p:stCondLst>
                                  <p:childTnLst>
                                    <p:animEffect transition="out" filter="wipe(right)">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par>
                                <p:cTn id="116" presetID="22" presetClass="exit" presetSubtype="2" fill="hold" grpId="1" nodeType="withEffect">
                                  <p:stCondLst>
                                    <p:cond delay="0"/>
                                  </p:stCondLst>
                                  <p:childTnLst>
                                    <p:animEffect transition="out" filter="wipe(right)">
                                      <p:cBhvr>
                                        <p:cTn id="117" dur="500"/>
                                        <p:tgtEl>
                                          <p:spTgt spid="91"/>
                                        </p:tgtEl>
                                      </p:cBhvr>
                                    </p:animEffect>
                                    <p:set>
                                      <p:cBhvr>
                                        <p:cTn id="118" dur="1" fill="hold">
                                          <p:stCondLst>
                                            <p:cond delay="499"/>
                                          </p:stCondLst>
                                        </p:cTn>
                                        <p:tgtEl>
                                          <p:spTgt spid="91"/>
                                        </p:tgtEl>
                                        <p:attrNameLst>
                                          <p:attrName>style.visibility</p:attrName>
                                        </p:attrNameLst>
                                      </p:cBhvr>
                                      <p:to>
                                        <p:strVal val="hidden"/>
                                      </p:to>
                                    </p:set>
                                  </p:childTnLst>
                                </p:cTn>
                              </p:par>
                              <p:par>
                                <p:cTn id="119" presetID="22" presetClass="exit" presetSubtype="2" fill="hold" grpId="1" nodeType="withEffect">
                                  <p:stCondLst>
                                    <p:cond delay="0"/>
                                  </p:stCondLst>
                                  <p:childTnLst>
                                    <p:animEffect transition="out" filter="wipe(right)">
                                      <p:cBhvr>
                                        <p:cTn id="120" dur="500"/>
                                        <p:tgtEl>
                                          <p:spTgt spid="90"/>
                                        </p:tgtEl>
                                      </p:cBhvr>
                                    </p:animEffect>
                                    <p:set>
                                      <p:cBhvr>
                                        <p:cTn id="121" dur="1" fill="hold">
                                          <p:stCondLst>
                                            <p:cond delay="499"/>
                                          </p:stCondLst>
                                        </p:cTn>
                                        <p:tgtEl>
                                          <p:spTgt spid="90"/>
                                        </p:tgtEl>
                                        <p:attrNameLst>
                                          <p:attrName>style.visibility</p:attrName>
                                        </p:attrNameLst>
                                      </p:cBhvr>
                                      <p:to>
                                        <p:strVal val="hidden"/>
                                      </p:to>
                                    </p:set>
                                  </p:childTnLst>
                                </p:cTn>
                              </p:par>
                            </p:childTnLst>
                          </p:cTn>
                        </p:par>
                        <p:par>
                          <p:cTn id="122" fill="hold">
                            <p:stCondLst>
                              <p:cond delay="500"/>
                            </p:stCondLst>
                            <p:childTnLst>
                              <p:par>
                                <p:cTn id="123" presetID="14" presetClass="entr" presetSubtype="10" fill="hold" grpId="0" nodeType="afterEffect">
                                  <p:stCondLst>
                                    <p:cond delay="500"/>
                                  </p:stCondLst>
                                  <p:childTnLst>
                                    <p:set>
                                      <p:cBhvr>
                                        <p:cTn id="124" dur="1" fill="hold">
                                          <p:stCondLst>
                                            <p:cond delay="0"/>
                                          </p:stCondLst>
                                        </p:cTn>
                                        <p:tgtEl>
                                          <p:spTgt spid="17"/>
                                        </p:tgtEl>
                                        <p:attrNameLst>
                                          <p:attrName>style.visibility</p:attrName>
                                        </p:attrNameLst>
                                      </p:cBhvr>
                                      <p:to>
                                        <p:strVal val="visible"/>
                                      </p:to>
                                    </p:set>
                                    <p:animEffect transition="in" filter="randombar(horizontal)">
                                      <p:cBhvr>
                                        <p:cTn id="125" dur="500"/>
                                        <p:tgtEl>
                                          <p:spTgt spid="17"/>
                                        </p:tgtEl>
                                      </p:cBhvr>
                                    </p:animEffect>
                                  </p:childTnLst>
                                </p:cTn>
                              </p:par>
                            </p:childTnLst>
                          </p:cTn>
                        </p:par>
                        <p:par>
                          <p:cTn id="126" fill="hold">
                            <p:stCondLst>
                              <p:cond delay="1500"/>
                            </p:stCondLst>
                            <p:childTnLst>
                              <p:par>
                                <p:cTn id="127" presetID="14" presetClass="entr" presetSubtype="10" fill="hold" grpId="0" nodeType="afterEffect">
                                  <p:stCondLst>
                                    <p:cond delay="500"/>
                                  </p:stCondLst>
                                  <p:childTnLst>
                                    <p:set>
                                      <p:cBhvr>
                                        <p:cTn id="128" dur="1" fill="hold">
                                          <p:stCondLst>
                                            <p:cond delay="0"/>
                                          </p:stCondLst>
                                        </p:cTn>
                                        <p:tgtEl>
                                          <p:spTgt spid="92"/>
                                        </p:tgtEl>
                                        <p:attrNameLst>
                                          <p:attrName>style.visibility</p:attrName>
                                        </p:attrNameLst>
                                      </p:cBhvr>
                                      <p:to>
                                        <p:strVal val="visible"/>
                                      </p:to>
                                    </p:set>
                                    <p:animEffect transition="in" filter="randombar(horizontal)">
                                      <p:cBhvr>
                                        <p:cTn id="129" dur="500"/>
                                        <p:tgtEl>
                                          <p:spTgt spid="92"/>
                                        </p:tgtEl>
                                      </p:cBhvr>
                                    </p:animEffect>
                                  </p:childTnLst>
                                </p:cTn>
                              </p:par>
                            </p:childTnLst>
                          </p:cTn>
                        </p:par>
                        <p:par>
                          <p:cTn id="130" fill="hold">
                            <p:stCondLst>
                              <p:cond delay="2500"/>
                            </p:stCondLst>
                            <p:childTnLst>
                              <p:par>
                                <p:cTn id="131" presetID="14" presetClass="entr" presetSubtype="10" fill="hold" grpId="0" nodeType="afterEffect">
                                  <p:stCondLst>
                                    <p:cond delay="500"/>
                                  </p:stCondLst>
                                  <p:childTnLst>
                                    <p:set>
                                      <p:cBhvr>
                                        <p:cTn id="132" dur="1" fill="hold">
                                          <p:stCondLst>
                                            <p:cond delay="0"/>
                                          </p:stCondLst>
                                        </p:cTn>
                                        <p:tgtEl>
                                          <p:spTgt spid="93"/>
                                        </p:tgtEl>
                                        <p:attrNameLst>
                                          <p:attrName>style.visibility</p:attrName>
                                        </p:attrNameLst>
                                      </p:cBhvr>
                                      <p:to>
                                        <p:strVal val="visible"/>
                                      </p:to>
                                    </p:set>
                                    <p:animEffect transition="in" filter="randombar(horizontal)">
                                      <p:cBhvr>
                                        <p:cTn id="13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P spid="10" grpId="0" build="p"/>
      <p:bldP spid="10" grpId="1" build="allAtOnce"/>
      <p:bldP spid="86" grpId="0" build="p"/>
      <p:bldP spid="86" grpId="1" build="allAtOnce"/>
      <p:bldP spid="11" grpId="0" animBg="1"/>
      <p:bldP spid="11" grpId="1" animBg="1"/>
      <p:bldP spid="14" grpId="0"/>
      <p:bldP spid="14" grpId="1"/>
      <p:bldP spid="16" grpId="0" animBg="1"/>
      <p:bldP spid="16" grpId="1" animBg="1"/>
      <p:bldP spid="15" grpId="0" animBg="1"/>
      <p:bldP spid="15" grpId="1" animBg="1"/>
      <p:bldP spid="88" grpId="0" animBg="1"/>
      <p:bldP spid="88" grpId="1" animBg="1"/>
      <p:bldP spid="89" grpId="0" animBg="1"/>
      <p:bldP spid="89" grpId="1" animBg="1"/>
      <p:bldP spid="90" grpId="0" animBg="1"/>
      <p:bldP spid="90" grpId="1" animBg="1"/>
      <p:bldP spid="91" grpId="0" animBg="1"/>
      <p:bldP spid="91" grpId="1" animBg="1"/>
      <p:bldP spid="17" grpId="0"/>
      <p:bldP spid="92" grpId="0"/>
      <p:bldP spid="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1</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运动捕捉</a:t>
            </a:r>
          </a:p>
        </p:txBody>
      </p:sp>
      <p:sp>
        <p:nvSpPr>
          <p:cNvPr id="9" name="流程图: 过程 8">
            <a:extLst>
              <a:ext uri="{FF2B5EF4-FFF2-40B4-BE49-F238E27FC236}">
                <a16:creationId xmlns:a16="http://schemas.microsoft.com/office/drawing/2014/main" id="{C75058AF-4A1D-4781-9454-6B4AD3C9C397}"/>
              </a:ext>
            </a:extLst>
          </p:cNvPr>
          <p:cNvSpPr/>
          <p:nvPr/>
        </p:nvSpPr>
        <p:spPr bwMode="auto">
          <a:xfrm>
            <a:off x="381707" y="931138"/>
            <a:ext cx="659995"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定义</a:t>
            </a:r>
          </a:p>
        </p:txBody>
      </p:sp>
      <p:sp>
        <p:nvSpPr>
          <p:cNvPr id="12" name="文本框 11">
            <a:extLst>
              <a:ext uri="{FF2B5EF4-FFF2-40B4-BE49-F238E27FC236}">
                <a16:creationId xmlns:a16="http://schemas.microsoft.com/office/drawing/2014/main" id="{283ACDDE-210C-4802-A3DE-C7AE0F392286}"/>
              </a:ext>
            </a:extLst>
          </p:cNvPr>
          <p:cNvSpPr txBox="1"/>
          <p:nvPr/>
        </p:nvSpPr>
        <p:spPr>
          <a:xfrm>
            <a:off x="311273" y="1320844"/>
            <a:ext cx="8591304" cy="646331"/>
          </a:xfrm>
          <a:prstGeom prst="rect">
            <a:avLst/>
          </a:prstGeom>
          <a:noFill/>
        </p:spPr>
        <p:txBody>
          <a:bodyPr wrap="square" rtlCol="0">
            <a:spAutoFit/>
          </a:bodyPr>
          <a:lstStyle/>
          <a:p>
            <a:r>
              <a:rPr lang="zh-CN" altLang="zh-CN" b="1" dirty="0">
                <a:solidFill>
                  <a:srgbClr val="7030A0"/>
                </a:solidFill>
              </a:rPr>
              <a:t>一个通过在时域上跟踪关键点的运动来记录生物动作，并转换成可通过数学表达及合成的三维动作的过程</a:t>
            </a:r>
            <a:r>
              <a:rPr lang="zh-CN" altLang="en-US" b="1" dirty="0">
                <a:solidFill>
                  <a:srgbClr val="7030A0"/>
                </a:solidFill>
              </a:rPr>
              <a:t>。</a:t>
            </a:r>
          </a:p>
        </p:txBody>
      </p:sp>
      <p:sp>
        <p:nvSpPr>
          <p:cNvPr id="95" name="流程图: 过程 94">
            <a:extLst>
              <a:ext uri="{FF2B5EF4-FFF2-40B4-BE49-F238E27FC236}">
                <a16:creationId xmlns:a16="http://schemas.microsoft.com/office/drawing/2014/main" id="{D9BCB656-BDD1-45FA-9AA9-7D9064615449}"/>
              </a:ext>
            </a:extLst>
          </p:cNvPr>
          <p:cNvSpPr/>
          <p:nvPr/>
        </p:nvSpPr>
        <p:spPr bwMode="auto">
          <a:xfrm>
            <a:off x="374245" y="929752"/>
            <a:ext cx="653061" cy="365469"/>
          </a:xfrm>
          <a:prstGeom prst="flowChartProcess">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b="1" i="0" u="none" strike="noStrike" cap="none" normalizeH="0" baseline="0" dirty="0">
                <a:ln>
                  <a:noFill/>
                </a:ln>
                <a:solidFill>
                  <a:schemeClr val="bg1"/>
                </a:solidFill>
                <a:effectLst/>
                <a:latin typeface="Arial" pitchFamily="34" charset="0"/>
                <a:ea typeface="宋体" pitchFamily="2" charset="-122"/>
              </a:rPr>
              <a:t>设备</a:t>
            </a:r>
          </a:p>
        </p:txBody>
      </p:sp>
      <p:sp>
        <p:nvSpPr>
          <p:cNvPr id="97" name="椭圆 96">
            <a:extLst>
              <a:ext uri="{FF2B5EF4-FFF2-40B4-BE49-F238E27FC236}">
                <a16:creationId xmlns:a16="http://schemas.microsoft.com/office/drawing/2014/main" id="{C599D63C-2D2A-4574-B562-44C4B31B6A3D}"/>
              </a:ext>
            </a:extLst>
          </p:cNvPr>
          <p:cNvSpPr/>
          <p:nvPr/>
        </p:nvSpPr>
        <p:spPr bwMode="auto">
          <a:xfrm>
            <a:off x="1261012" y="2238098"/>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98" name="文本框 97">
            <a:extLst>
              <a:ext uri="{FF2B5EF4-FFF2-40B4-BE49-F238E27FC236}">
                <a16:creationId xmlns:a16="http://schemas.microsoft.com/office/drawing/2014/main" id="{4B0A2AA3-6382-4EA8-9079-EE896F84818D}"/>
              </a:ext>
            </a:extLst>
          </p:cNvPr>
          <p:cNvSpPr txBox="1"/>
          <p:nvPr/>
        </p:nvSpPr>
        <p:spPr>
          <a:xfrm>
            <a:off x="1261012" y="2793925"/>
            <a:ext cx="1747743" cy="584775"/>
          </a:xfrm>
          <a:prstGeom prst="rect">
            <a:avLst/>
          </a:prstGeom>
          <a:noFill/>
        </p:spPr>
        <p:txBody>
          <a:bodyPr wrap="square" rtlCol="0">
            <a:spAutoFit/>
          </a:bodyPr>
          <a:lstStyle/>
          <a:p>
            <a:pPr algn="ctr"/>
            <a:r>
              <a:rPr lang="zh-CN" altLang="en-US" sz="3200" b="1" dirty="0">
                <a:solidFill>
                  <a:schemeClr val="accent4">
                    <a:lumMod val="65000"/>
                    <a:lumOff val="35000"/>
                  </a:schemeClr>
                </a:solidFill>
              </a:rPr>
              <a:t>机电式</a:t>
            </a:r>
          </a:p>
        </p:txBody>
      </p:sp>
      <p:sp>
        <p:nvSpPr>
          <p:cNvPr id="99" name="椭圆 98">
            <a:extLst>
              <a:ext uri="{FF2B5EF4-FFF2-40B4-BE49-F238E27FC236}">
                <a16:creationId xmlns:a16="http://schemas.microsoft.com/office/drawing/2014/main" id="{9B370646-7536-4695-8580-4185015CF7CA}"/>
              </a:ext>
            </a:extLst>
          </p:cNvPr>
          <p:cNvSpPr/>
          <p:nvPr/>
        </p:nvSpPr>
        <p:spPr bwMode="auto">
          <a:xfrm>
            <a:off x="3592585" y="2245989"/>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100" name="文本框 99">
            <a:extLst>
              <a:ext uri="{FF2B5EF4-FFF2-40B4-BE49-F238E27FC236}">
                <a16:creationId xmlns:a16="http://schemas.microsoft.com/office/drawing/2014/main" id="{6D3DA9E9-E2A2-4EA3-A213-050AC3999565}"/>
              </a:ext>
            </a:extLst>
          </p:cNvPr>
          <p:cNvSpPr txBox="1"/>
          <p:nvPr/>
        </p:nvSpPr>
        <p:spPr>
          <a:xfrm>
            <a:off x="3592585" y="2801816"/>
            <a:ext cx="1747743" cy="584775"/>
          </a:xfrm>
          <a:prstGeom prst="rect">
            <a:avLst/>
          </a:prstGeom>
          <a:noFill/>
        </p:spPr>
        <p:txBody>
          <a:bodyPr wrap="square" rtlCol="0">
            <a:spAutoFit/>
          </a:bodyPr>
          <a:lstStyle/>
          <a:p>
            <a:pPr algn="ctr"/>
            <a:r>
              <a:rPr lang="zh-CN" altLang="en-US" sz="3200" b="1" dirty="0">
                <a:solidFill>
                  <a:schemeClr val="accent4">
                    <a:lumMod val="65000"/>
                    <a:lumOff val="35000"/>
                  </a:schemeClr>
                </a:solidFill>
              </a:rPr>
              <a:t>电磁式</a:t>
            </a:r>
          </a:p>
        </p:txBody>
      </p:sp>
      <p:sp>
        <p:nvSpPr>
          <p:cNvPr id="101" name="椭圆 100">
            <a:extLst>
              <a:ext uri="{FF2B5EF4-FFF2-40B4-BE49-F238E27FC236}">
                <a16:creationId xmlns:a16="http://schemas.microsoft.com/office/drawing/2014/main" id="{04E50851-6EFE-480C-B700-382FF34ED3FC}"/>
              </a:ext>
            </a:extLst>
          </p:cNvPr>
          <p:cNvSpPr/>
          <p:nvPr/>
        </p:nvSpPr>
        <p:spPr bwMode="auto">
          <a:xfrm>
            <a:off x="5899112" y="2244458"/>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102" name="文本框 101">
            <a:extLst>
              <a:ext uri="{FF2B5EF4-FFF2-40B4-BE49-F238E27FC236}">
                <a16:creationId xmlns:a16="http://schemas.microsoft.com/office/drawing/2014/main" id="{925A6295-41FB-4245-AB46-9396021E2221}"/>
              </a:ext>
            </a:extLst>
          </p:cNvPr>
          <p:cNvSpPr txBox="1"/>
          <p:nvPr/>
        </p:nvSpPr>
        <p:spPr>
          <a:xfrm>
            <a:off x="5899112" y="2800285"/>
            <a:ext cx="1747743" cy="584775"/>
          </a:xfrm>
          <a:prstGeom prst="rect">
            <a:avLst/>
          </a:prstGeom>
          <a:noFill/>
        </p:spPr>
        <p:txBody>
          <a:bodyPr wrap="square" rtlCol="0">
            <a:spAutoFit/>
          </a:bodyPr>
          <a:lstStyle/>
          <a:p>
            <a:pPr algn="ctr"/>
            <a:r>
              <a:rPr lang="zh-CN" altLang="en-US" sz="3200" b="1" dirty="0">
                <a:solidFill>
                  <a:schemeClr val="accent4">
                    <a:lumMod val="65000"/>
                    <a:lumOff val="35000"/>
                  </a:schemeClr>
                </a:solidFill>
              </a:rPr>
              <a:t>光学式</a:t>
            </a:r>
          </a:p>
        </p:txBody>
      </p:sp>
      <p:sp>
        <p:nvSpPr>
          <p:cNvPr id="20" name="流程图: 过程 19">
            <a:extLst>
              <a:ext uri="{FF2B5EF4-FFF2-40B4-BE49-F238E27FC236}">
                <a16:creationId xmlns:a16="http://schemas.microsoft.com/office/drawing/2014/main" id="{AFB1E4EB-B000-4037-B7A7-60AC2E908EF5}"/>
              </a:ext>
            </a:extLst>
          </p:cNvPr>
          <p:cNvSpPr/>
          <p:nvPr/>
        </p:nvSpPr>
        <p:spPr bwMode="auto">
          <a:xfrm rot="2278245">
            <a:off x="6433777" y="2240549"/>
            <a:ext cx="1770831" cy="457048"/>
          </a:xfrm>
          <a:prstGeom prst="flowChartProcess">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u="none" strike="noStrike" cap="none" normalizeH="0" baseline="0" dirty="0">
                <a:ln>
                  <a:noFill/>
                </a:ln>
                <a:solidFill>
                  <a:schemeClr val="bg1"/>
                </a:solidFill>
                <a:effectLst/>
                <a:latin typeface="Arial" pitchFamily="34" charset="0"/>
                <a:ea typeface="宋体" pitchFamily="2" charset="-122"/>
              </a:rPr>
              <a:t>精确</a:t>
            </a:r>
            <a:r>
              <a:rPr lang="zh-CN" altLang="en-US" sz="2400" b="1" dirty="0">
                <a:solidFill>
                  <a:schemeClr val="bg1"/>
                </a:solidFill>
              </a:rPr>
              <a:t>、常用</a:t>
            </a:r>
            <a:endParaRPr kumimoji="0" lang="en-US" altLang="zh-CN" sz="2400" b="1" u="none" strike="noStrike" cap="none" normalizeH="0" baseline="0" dirty="0">
              <a:ln>
                <a:noFill/>
              </a:ln>
              <a:solidFill>
                <a:schemeClr val="bg1"/>
              </a:solidFill>
              <a:effectLst/>
            </a:endParaRPr>
          </a:p>
        </p:txBody>
      </p:sp>
    </p:spTree>
    <p:custDataLst>
      <p:tags r:id="rId1"/>
    </p:custDataLst>
    <p:extLst>
      <p:ext uri="{BB962C8B-B14F-4D97-AF65-F5344CB8AC3E}">
        <p14:creationId xmlns:p14="http://schemas.microsoft.com/office/powerpoint/2010/main" val="483761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75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500" fill="hold"/>
                                        <p:tgtEl>
                                          <p:spTgt spid="97"/>
                                        </p:tgtEl>
                                        <p:attrNameLst>
                                          <p:attrName>ppt_x</p:attrName>
                                        </p:attrNameLst>
                                      </p:cBhvr>
                                      <p:tavLst>
                                        <p:tav tm="0">
                                          <p:val>
                                            <p:strVal val="#ppt_x"/>
                                          </p:val>
                                        </p:tav>
                                        <p:tav tm="100000">
                                          <p:val>
                                            <p:strVal val="#ppt_x"/>
                                          </p:val>
                                        </p:tav>
                                      </p:tavLst>
                                    </p:anim>
                                    <p:anim calcmode="lin" valueType="num">
                                      <p:cBhvr additive="base">
                                        <p:cTn id="29" dur="500" fill="hold"/>
                                        <p:tgtEl>
                                          <p:spTgt spid="9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500" fill="hold"/>
                                        <p:tgtEl>
                                          <p:spTgt spid="98"/>
                                        </p:tgtEl>
                                        <p:attrNameLst>
                                          <p:attrName>ppt_x</p:attrName>
                                        </p:attrNameLst>
                                      </p:cBhvr>
                                      <p:tavLst>
                                        <p:tav tm="0">
                                          <p:val>
                                            <p:strVal val="#ppt_x"/>
                                          </p:val>
                                        </p:tav>
                                        <p:tav tm="100000">
                                          <p:val>
                                            <p:strVal val="#ppt_x"/>
                                          </p:val>
                                        </p:tav>
                                      </p:tavLst>
                                    </p:anim>
                                    <p:anim calcmode="lin" valueType="num">
                                      <p:cBhvr additive="base">
                                        <p:cTn id="33" dur="500" fill="hold"/>
                                        <p:tgtEl>
                                          <p:spTgt spid="98"/>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additive="base">
                                        <p:cTn id="46" dur="500" fill="hold"/>
                                        <p:tgtEl>
                                          <p:spTgt spid="101"/>
                                        </p:tgtEl>
                                        <p:attrNameLst>
                                          <p:attrName>ppt_x</p:attrName>
                                        </p:attrNameLst>
                                      </p:cBhvr>
                                      <p:tavLst>
                                        <p:tav tm="0">
                                          <p:val>
                                            <p:strVal val="#ppt_x"/>
                                          </p:val>
                                        </p:tav>
                                        <p:tav tm="100000">
                                          <p:val>
                                            <p:strVal val="#ppt_x"/>
                                          </p:val>
                                        </p:tav>
                                      </p:tavLst>
                                    </p:anim>
                                    <p:anim calcmode="lin" valueType="num">
                                      <p:cBhvr additive="base">
                                        <p:cTn id="47" dur="500" fill="hold"/>
                                        <p:tgtEl>
                                          <p:spTgt spid="10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 calcmode="lin" valueType="num">
                                      <p:cBhvr additive="base">
                                        <p:cTn id="50" dur="500" fill="hold"/>
                                        <p:tgtEl>
                                          <p:spTgt spid="102"/>
                                        </p:tgtEl>
                                        <p:attrNameLst>
                                          <p:attrName>ppt_x</p:attrName>
                                        </p:attrNameLst>
                                      </p:cBhvr>
                                      <p:tavLst>
                                        <p:tav tm="0">
                                          <p:val>
                                            <p:strVal val="#ppt_x"/>
                                          </p:val>
                                        </p:tav>
                                        <p:tav tm="100000">
                                          <p:val>
                                            <p:strVal val="#ppt_x"/>
                                          </p:val>
                                        </p:tav>
                                      </p:tavLst>
                                    </p:anim>
                                    <p:anim calcmode="lin" valueType="num">
                                      <p:cBhvr additive="base">
                                        <p:cTn id="51" dur="500" fill="hold"/>
                                        <p:tgtEl>
                                          <p:spTgt spid="102"/>
                                        </p:tgtEl>
                                        <p:attrNameLst>
                                          <p:attrName>ppt_y</p:attrName>
                                        </p:attrNameLst>
                                      </p:cBhvr>
                                      <p:tavLst>
                                        <p:tav tm="0">
                                          <p:val>
                                            <p:strVal val="1+#ppt_h/2"/>
                                          </p:val>
                                        </p:tav>
                                        <p:tav tm="100000">
                                          <p:val>
                                            <p:strVal val="#ppt_y"/>
                                          </p:val>
                                        </p:tav>
                                      </p:tavLst>
                                    </p:anim>
                                  </p:childTnLst>
                                </p:cTn>
                              </p:par>
                            </p:childTnLst>
                          </p:cTn>
                        </p:par>
                        <p:par>
                          <p:cTn id="52" fill="hold">
                            <p:stCondLst>
                              <p:cond delay="1500"/>
                            </p:stCondLst>
                            <p:childTnLst>
                              <p:par>
                                <p:cTn id="53" presetID="16" presetClass="entr" presetSubtype="37"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barn(outVertical)">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p:bldP spid="12" grpId="1"/>
      <p:bldP spid="95" grpId="0" animBg="1"/>
      <p:bldP spid="97" grpId="0" animBg="1"/>
      <p:bldP spid="98" grpId="0"/>
      <p:bldP spid="99" grpId="0" animBg="1"/>
      <p:bldP spid="100" grpId="0"/>
      <p:bldP spid="101" grpId="0" animBg="1"/>
      <p:bldP spid="102"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1</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chemeClr val="bg1"/>
                </a:solidFill>
              </a:rPr>
              <a:t>设备对比</a:t>
            </a:r>
            <a:endParaRPr kumimoji="0" lang="zh-CN" altLang="en-US" sz="2400" b="1" i="0" u="none" strike="noStrike" cap="none" normalizeH="0" baseline="0" dirty="0">
              <a:ln>
                <a:noFill/>
              </a:ln>
              <a:solidFill>
                <a:schemeClr val="bg1"/>
              </a:solidFill>
              <a:effectLst/>
              <a:latin typeface="Arial" pitchFamily="34" charset="0"/>
              <a:ea typeface="宋体" pitchFamily="2" charset="-122"/>
            </a:endParaRPr>
          </a:p>
        </p:txBody>
      </p:sp>
      <p:pic>
        <p:nvPicPr>
          <p:cNvPr id="87" name="图片 86">
            <a:extLst>
              <a:ext uri="{FF2B5EF4-FFF2-40B4-BE49-F238E27FC236}">
                <a16:creationId xmlns:a16="http://schemas.microsoft.com/office/drawing/2014/main" id="{515FE671-7970-4C75-92C3-5C6758C87525}"/>
              </a:ext>
            </a:extLst>
          </p:cNvPr>
          <p:cNvPicPr/>
          <p:nvPr/>
        </p:nvPicPr>
        <p:blipFill>
          <a:blip r:embed="rId3"/>
          <a:stretch>
            <a:fillRect/>
          </a:stretch>
        </p:blipFill>
        <p:spPr>
          <a:xfrm>
            <a:off x="316995" y="1781957"/>
            <a:ext cx="2538588" cy="2513784"/>
          </a:xfrm>
          <a:prstGeom prst="rect">
            <a:avLst/>
          </a:prstGeom>
          <a:noFill/>
          <a:ln w="9525">
            <a:noFill/>
          </a:ln>
        </p:spPr>
      </p:pic>
      <p:sp>
        <p:nvSpPr>
          <p:cNvPr id="18" name="流程图: 过程 17">
            <a:extLst>
              <a:ext uri="{FF2B5EF4-FFF2-40B4-BE49-F238E27FC236}">
                <a16:creationId xmlns:a16="http://schemas.microsoft.com/office/drawing/2014/main" id="{4C90AAD2-CEF7-449A-ADBD-6B59588D185D}"/>
              </a:ext>
            </a:extLst>
          </p:cNvPr>
          <p:cNvSpPr/>
          <p:nvPr/>
        </p:nvSpPr>
        <p:spPr bwMode="auto">
          <a:xfrm>
            <a:off x="311272" y="1181148"/>
            <a:ext cx="2544311" cy="594876"/>
          </a:xfrm>
          <a:prstGeom prst="flowChartProcess">
            <a:avLst/>
          </a:prstGeom>
          <a:solidFill>
            <a:srgbClr val="C59EE2">
              <a:shade val="30000"/>
              <a:satMod val="11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Kinect</a:t>
            </a:r>
            <a:endParaRPr kumimoji="0" lang="zh-CN"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86" name="流程图: 过程 85">
            <a:extLst>
              <a:ext uri="{FF2B5EF4-FFF2-40B4-BE49-F238E27FC236}">
                <a16:creationId xmlns:a16="http://schemas.microsoft.com/office/drawing/2014/main" id="{823E6D5E-7067-49E8-9DFE-F5DAD3C172F7}"/>
              </a:ext>
            </a:extLst>
          </p:cNvPr>
          <p:cNvSpPr/>
          <p:nvPr/>
        </p:nvSpPr>
        <p:spPr bwMode="auto">
          <a:xfrm>
            <a:off x="3244889" y="1181148"/>
            <a:ext cx="2544309" cy="594876"/>
          </a:xfrm>
          <a:prstGeom prst="flowChartProcess">
            <a:avLst/>
          </a:prstGeom>
          <a:solidFill>
            <a:srgbClr val="C59EE2">
              <a:shade val="30000"/>
              <a:satMod val="11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RealSense</a:t>
            </a:r>
            <a:endParaRPr kumimoji="0" lang="zh-CN"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88" name="图片 87">
            <a:extLst>
              <a:ext uri="{FF2B5EF4-FFF2-40B4-BE49-F238E27FC236}">
                <a16:creationId xmlns:a16="http://schemas.microsoft.com/office/drawing/2014/main" id="{A34A7D96-F3EE-4155-B3D8-0200E9E8CB93}"/>
              </a:ext>
            </a:extLst>
          </p:cNvPr>
          <p:cNvPicPr/>
          <p:nvPr/>
        </p:nvPicPr>
        <p:blipFill>
          <a:blip r:embed="rId4"/>
          <a:stretch>
            <a:fillRect/>
          </a:stretch>
        </p:blipFill>
        <p:spPr>
          <a:xfrm>
            <a:off x="3244888" y="1770763"/>
            <a:ext cx="2544310" cy="2524978"/>
          </a:xfrm>
          <a:prstGeom prst="rect">
            <a:avLst/>
          </a:prstGeom>
          <a:noFill/>
          <a:ln w="9525">
            <a:noFill/>
          </a:ln>
        </p:spPr>
      </p:pic>
      <p:sp>
        <p:nvSpPr>
          <p:cNvPr id="89" name="流程图: 过程 88">
            <a:extLst>
              <a:ext uri="{FF2B5EF4-FFF2-40B4-BE49-F238E27FC236}">
                <a16:creationId xmlns:a16="http://schemas.microsoft.com/office/drawing/2014/main" id="{D765EBCF-0819-4988-BADE-3F14CFAAD2A8}"/>
              </a:ext>
            </a:extLst>
          </p:cNvPr>
          <p:cNvSpPr/>
          <p:nvPr/>
        </p:nvSpPr>
        <p:spPr bwMode="auto">
          <a:xfrm>
            <a:off x="6148722" y="1181148"/>
            <a:ext cx="2544310" cy="594876"/>
          </a:xfrm>
          <a:prstGeom prst="flowChartProcess">
            <a:avLst/>
          </a:prstGeom>
          <a:solidFill>
            <a:srgbClr val="C59EE2">
              <a:shade val="30000"/>
              <a:satMod val="11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altLang="zh-CN"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Leap</a:t>
            </a:r>
            <a:r>
              <a:rPr lang="en-US" altLang="zh-CN" sz="2800" b="1" dirty="0">
                <a:solidFill>
                  <a:schemeClr val="bg1"/>
                </a:solidFill>
                <a:latin typeface="Times New Roman" panose="02020603050405020304" pitchFamily="18" charset="0"/>
                <a:cs typeface="Times New Roman" panose="02020603050405020304" pitchFamily="18" charset="0"/>
              </a:rPr>
              <a:t> Motion</a:t>
            </a:r>
            <a:endParaRPr kumimoji="0" lang="zh-CN"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90" name="图片 89">
            <a:extLst>
              <a:ext uri="{FF2B5EF4-FFF2-40B4-BE49-F238E27FC236}">
                <a16:creationId xmlns:a16="http://schemas.microsoft.com/office/drawing/2014/main" id="{49A85A87-0064-4962-A719-5735D800358A}"/>
              </a:ext>
            </a:extLst>
          </p:cNvPr>
          <p:cNvPicPr/>
          <p:nvPr/>
        </p:nvPicPr>
        <p:blipFill>
          <a:blip r:embed="rId5"/>
          <a:stretch>
            <a:fillRect/>
          </a:stretch>
        </p:blipFill>
        <p:spPr>
          <a:xfrm>
            <a:off x="6153601" y="1776023"/>
            <a:ext cx="2531968" cy="2519718"/>
          </a:xfrm>
          <a:prstGeom prst="rect">
            <a:avLst/>
          </a:prstGeom>
          <a:noFill/>
          <a:ln w="9525">
            <a:noFill/>
          </a:ln>
        </p:spPr>
      </p:pic>
    </p:spTree>
    <p:custDataLst>
      <p:tags r:id="rId1"/>
    </p:custDataLst>
    <p:extLst>
      <p:ext uri="{BB962C8B-B14F-4D97-AF65-F5344CB8AC3E}">
        <p14:creationId xmlns:p14="http://schemas.microsoft.com/office/powerpoint/2010/main" val="3831865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up)">
                                      <p:cBhvr>
                                        <p:cTn id="11" dur="500"/>
                                        <p:tgtEl>
                                          <p:spTgt spid="8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left)">
                                      <p:cBhvr>
                                        <p:cTn id="16" dur="500"/>
                                        <p:tgtEl>
                                          <p:spTgt spid="8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wipe(left)">
                                      <p:cBhvr>
                                        <p:cTn id="25" dur="500"/>
                                        <p:tgtEl>
                                          <p:spTgt spid="89"/>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up)">
                                      <p:cBhvr>
                                        <p:cTn id="2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6" grpId="0" animBg="1"/>
      <p:bldP spid="8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1</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400" b="1" dirty="0">
                <a:solidFill>
                  <a:schemeClr val="bg1"/>
                </a:solidFill>
              </a:rPr>
              <a:t>研究意义</a:t>
            </a:r>
          </a:p>
        </p:txBody>
      </p:sp>
      <p:sp>
        <p:nvSpPr>
          <p:cNvPr id="3" name="流程图: 终止 2">
            <a:extLst>
              <a:ext uri="{FF2B5EF4-FFF2-40B4-BE49-F238E27FC236}">
                <a16:creationId xmlns:a16="http://schemas.microsoft.com/office/drawing/2014/main" id="{6B854194-2677-4C19-B163-3E51C200B4EF}"/>
              </a:ext>
            </a:extLst>
          </p:cNvPr>
          <p:cNvSpPr/>
          <p:nvPr/>
        </p:nvSpPr>
        <p:spPr bwMode="auto">
          <a:xfrm>
            <a:off x="835325" y="1345673"/>
            <a:ext cx="2059626" cy="631680"/>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400" b="1" dirty="0">
                <a:solidFill>
                  <a:srgbClr val="7030A0"/>
                </a:solidFill>
              </a:rPr>
              <a:t>价格低廉</a:t>
            </a:r>
            <a:endParaRPr kumimoji="0" lang="zh-CN" altLang="en-US" sz="2400" b="1" i="0" u="none" strike="noStrike" cap="none" normalizeH="0" baseline="0" dirty="0">
              <a:ln>
                <a:noFill/>
              </a:ln>
              <a:solidFill>
                <a:srgbClr val="7030A0"/>
              </a:solidFill>
              <a:effectLst/>
            </a:endParaRPr>
          </a:p>
        </p:txBody>
      </p:sp>
      <p:sp>
        <p:nvSpPr>
          <p:cNvPr id="86" name="流程图: 终止 85">
            <a:extLst>
              <a:ext uri="{FF2B5EF4-FFF2-40B4-BE49-F238E27FC236}">
                <a16:creationId xmlns:a16="http://schemas.microsoft.com/office/drawing/2014/main" id="{9CC962BF-C6BF-4DDC-9FD4-E4EF95C103A6}"/>
              </a:ext>
            </a:extLst>
          </p:cNvPr>
          <p:cNvSpPr/>
          <p:nvPr/>
        </p:nvSpPr>
        <p:spPr bwMode="auto">
          <a:xfrm>
            <a:off x="829417" y="2295668"/>
            <a:ext cx="2059626" cy="631680"/>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rgbClr val="7030A0"/>
                </a:solidFill>
                <a:effectLst/>
              </a:rPr>
              <a:t>设备轻巧</a:t>
            </a:r>
          </a:p>
        </p:txBody>
      </p:sp>
      <p:sp>
        <p:nvSpPr>
          <p:cNvPr id="87" name="流程图: 终止 86">
            <a:extLst>
              <a:ext uri="{FF2B5EF4-FFF2-40B4-BE49-F238E27FC236}">
                <a16:creationId xmlns:a16="http://schemas.microsoft.com/office/drawing/2014/main" id="{2323DB22-3CBC-4F32-A0F1-47CB5C921962}"/>
              </a:ext>
            </a:extLst>
          </p:cNvPr>
          <p:cNvSpPr/>
          <p:nvPr/>
        </p:nvSpPr>
        <p:spPr bwMode="auto">
          <a:xfrm>
            <a:off x="836022" y="3245663"/>
            <a:ext cx="2059626" cy="631680"/>
          </a:xfrm>
          <a:prstGeom prst="flowChartTerminator">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100000" b="100000"/>
            </a:path>
            <a:tileRect t="-100000" r="-10000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rgbClr val="7030A0"/>
                </a:solidFill>
                <a:effectLst/>
              </a:rPr>
              <a:t>操作自然</a:t>
            </a:r>
          </a:p>
        </p:txBody>
      </p:sp>
      <p:pic>
        <p:nvPicPr>
          <p:cNvPr id="8" name="图片 7">
            <a:extLst>
              <a:ext uri="{FF2B5EF4-FFF2-40B4-BE49-F238E27FC236}">
                <a16:creationId xmlns:a16="http://schemas.microsoft.com/office/drawing/2014/main" id="{1251F38B-8B97-48FB-9CAA-CD7C3A69E12E}"/>
              </a:ext>
            </a:extLst>
          </p:cNvPr>
          <p:cNvPicPr>
            <a:picLocks noChangeAspect="1"/>
          </p:cNvPicPr>
          <p:nvPr/>
        </p:nvPicPr>
        <p:blipFill>
          <a:blip r:embed="rId3"/>
          <a:stretch>
            <a:fillRect/>
          </a:stretch>
        </p:blipFill>
        <p:spPr>
          <a:xfrm>
            <a:off x="3510050" y="1848096"/>
            <a:ext cx="2195970" cy="1544752"/>
          </a:xfrm>
          <a:prstGeom prst="rect">
            <a:avLst/>
          </a:prstGeom>
        </p:spPr>
      </p:pic>
      <p:cxnSp>
        <p:nvCxnSpPr>
          <p:cNvPr id="10" name="直接连接符 9">
            <a:extLst>
              <a:ext uri="{FF2B5EF4-FFF2-40B4-BE49-F238E27FC236}">
                <a16:creationId xmlns:a16="http://schemas.microsoft.com/office/drawing/2014/main" id="{3C29A949-9971-4F04-89A8-98D2E9AB912E}"/>
              </a:ext>
            </a:extLst>
          </p:cNvPr>
          <p:cNvCxnSpPr>
            <a:stCxn id="3" idx="3"/>
            <a:endCxn id="8" idx="1"/>
          </p:cNvCxnSpPr>
          <p:nvPr/>
        </p:nvCxnSpPr>
        <p:spPr bwMode="auto">
          <a:xfrm>
            <a:off x="2894951" y="1661513"/>
            <a:ext cx="615099" cy="958959"/>
          </a:xfrm>
          <a:prstGeom prst="line">
            <a:avLst/>
          </a:prstGeom>
          <a:solidFill>
            <a:schemeClr val="accent1"/>
          </a:solidFill>
          <a:ln w="9525"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C797B8B8-CE4F-40C9-A2D1-CE686C5F3E7B}"/>
              </a:ext>
            </a:extLst>
          </p:cNvPr>
          <p:cNvCxnSpPr>
            <a:stCxn id="86" idx="3"/>
            <a:endCxn id="8" idx="1"/>
          </p:cNvCxnSpPr>
          <p:nvPr/>
        </p:nvCxnSpPr>
        <p:spPr bwMode="auto">
          <a:xfrm>
            <a:off x="2889043" y="2611508"/>
            <a:ext cx="621007" cy="8964"/>
          </a:xfrm>
          <a:prstGeom prst="line">
            <a:avLst/>
          </a:prstGeom>
          <a:solidFill>
            <a:schemeClr val="accent1"/>
          </a:solidFill>
          <a:ln w="9525"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1D3488C9-3D35-487D-BB89-5A7559FC7A04}"/>
              </a:ext>
            </a:extLst>
          </p:cNvPr>
          <p:cNvCxnSpPr>
            <a:stCxn id="87" idx="3"/>
            <a:endCxn id="8" idx="1"/>
          </p:cNvCxnSpPr>
          <p:nvPr/>
        </p:nvCxnSpPr>
        <p:spPr bwMode="auto">
          <a:xfrm flipV="1">
            <a:off x="2895648" y="2620472"/>
            <a:ext cx="614402" cy="941031"/>
          </a:xfrm>
          <a:prstGeom prst="line">
            <a:avLst/>
          </a:prstGeom>
          <a:solidFill>
            <a:schemeClr val="accent1"/>
          </a:solidFill>
          <a:ln w="9525"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箭头: 右 14">
            <a:extLst>
              <a:ext uri="{FF2B5EF4-FFF2-40B4-BE49-F238E27FC236}">
                <a16:creationId xmlns:a16="http://schemas.microsoft.com/office/drawing/2014/main" id="{3DD2C7B7-A7EE-495C-BAD1-DE8CA98E43B3}"/>
              </a:ext>
            </a:extLst>
          </p:cNvPr>
          <p:cNvSpPr/>
          <p:nvPr/>
        </p:nvSpPr>
        <p:spPr bwMode="auto">
          <a:xfrm>
            <a:off x="4083064" y="2134993"/>
            <a:ext cx="1361241" cy="949995"/>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7" name="椭圆 16">
            <a:extLst>
              <a:ext uri="{FF2B5EF4-FFF2-40B4-BE49-F238E27FC236}">
                <a16:creationId xmlns:a16="http://schemas.microsoft.com/office/drawing/2014/main" id="{7C65805E-01AF-49FD-B461-01AB65AB4BB4}"/>
              </a:ext>
            </a:extLst>
          </p:cNvPr>
          <p:cNvSpPr/>
          <p:nvPr/>
        </p:nvSpPr>
        <p:spPr bwMode="auto">
          <a:xfrm>
            <a:off x="5829264" y="1879628"/>
            <a:ext cx="443720" cy="443720"/>
          </a:xfrm>
          <a:prstGeom prst="ellipse">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文本框 18">
            <a:extLst>
              <a:ext uri="{FF2B5EF4-FFF2-40B4-BE49-F238E27FC236}">
                <a16:creationId xmlns:a16="http://schemas.microsoft.com/office/drawing/2014/main" id="{E52DA4C2-2A76-4362-BEEE-8530EBFC0B4E}"/>
              </a:ext>
            </a:extLst>
          </p:cNvPr>
          <p:cNvSpPr txBox="1"/>
          <p:nvPr/>
        </p:nvSpPr>
        <p:spPr>
          <a:xfrm>
            <a:off x="6257039" y="1905901"/>
            <a:ext cx="1146357" cy="400110"/>
          </a:xfrm>
          <a:prstGeom prst="rect">
            <a:avLst/>
          </a:prstGeom>
          <a:noFill/>
        </p:spPr>
        <p:txBody>
          <a:bodyPr wrap="square" rtlCol="0">
            <a:spAutoFit/>
          </a:bodyPr>
          <a:lstStyle/>
          <a:p>
            <a:r>
              <a:rPr lang="zh-CN" altLang="en-US" sz="2000" b="1" dirty="0">
                <a:solidFill>
                  <a:srgbClr val="7030A0"/>
                </a:solidFill>
              </a:rPr>
              <a:t>可行性</a:t>
            </a:r>
          </a:p>
        </p:txBody>
      </p:sp>
      <p:sp>
        <p:nvSpPr>
          <p:cNvPr id="90" name="椭圆 89">
            <a:extLst>
              <a:ext uri="{FF2B5EF4-FFF2-40B4-BE49-F238E27FC236}">
                <a16:creationId xmlns:a16="http://schemas.microsoft.com/office/drawing/2014/main" id="{029C0E13-E93C-4E64-9E6A-D6247257C5BB}"/>
              </a:ext>
            </a:extLst>
          </p:cNvPr>
          <p:cNvSpPr/>
          <p:nvPr/>
        </p:nvSpPr>
        <p:spPr bwMode="auto">
          <a:xfrm>
            <a:off x="5829264" y="2902716"/>
            <a:ext cx="443720" cy="443720"/>
          </a:xfrm>
          <a:prstGeom prst="ellipse">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1" name="文本框 90">
            <a:extLst>
              <a:ext uri="{FF2B5EF4-FFF2-40B4-BE49-F238E27FC236}">
                <a16:creationId xmlns:a16="http://schemas.microsoft.com/office/drawing/2014/main" id="{8AEF4F12-6B24-4639-81AC-0A19E8DA50F3}"/>
              </a:ext>
            </a:extLst>
          </p:cNvPr>
          <p:cNvSpPr txBox="1"/>
          <p:nvPr/>
        </p:nvSpPr>
        <p:spPr>
          <a:xfrm>
            <a:off x="6257039" y="2928989"/>
            <a:ext cx="1146357" cy="400110"/>
          </a:xfrm>
          <a:prstGeom prst="rect">
            <a:avLst/>
          </a:prstGeom>
          <a:noFill/>
        </p:spPr>
        <p:txBody>
          <a:bodyPr wrap="square" rtlCol="0">
            <a:spAutoFit/>
          </a:bodyPr>
          <a:lstStyle/>
          <a:p>
            <a:r>
              <a:rPr lang="zh-CN" altLang="en-US" sz="2000" b="1" dirty="0">
                <a:solidFill>
                  <a:srgbClr val="7030A0"/>
                </a:solidFill>
              </a:rPr>
              <a:t>前景</a:t>
            </a:r>
          </a:p>
        </p:txBody>
      </p:sp>
    </p:spTree>
    <p:custDataLst>
      <p:tags r:id="rId1"/>
    </p:custDataLst>
    <p:extLst>
      <p:ext uri="{BB962C8B-B14F-4D97-AF65-F5344CB8AC3E}">
        <p14:creationId xmlns:p14="http://schemas.microsoft.com/office/powerpoint/2010/main" val="41120333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par>
                          <p:cTn id="13" fill="hold">
                            <p:stCondLst>
                              <p:cond delay="500"/>
                            </p:stCondLst>
                            <p:childTnLst>
                              <p:par>
                                <p:cTn id="14" presetID="22" presetClass="entr" presetSubtype="2" fill="hold" grpId="0"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childTnLst>
                          </p:cTn>
                        </p:par>
                        <p:par>
                          <p:cTn id="17" fill="hold">
                            <p:stCondLst>
                              <p:cond delay="1250"/>
                            </p:stCondLst>
                            <p:childTnLst>
                              <p:par>
                                <p:cTn id="18" presetID="22" presetClass="entr" presetSubtype="2" fill="hold" nodeType="after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par>
                          <p:cTn id="21" fill="hold">
                            <p:stCondLst>
                              <p:cond delay="2000"/>
                            </p:stCondLst>
                            <p:childTnLst>
                              <p:par>
                                <p:cTn id="22" presetID="22" presetClass="entr" presetSubtype="2" fill="hold" grpId="0" nodeType="afterEffect">
                                  <p:stCondLst>
                                    <p:cond delay="250"/>
                                  </p:stCondLst>
                                  <p:childTnLst>
                                    <p:set>
                                      <p:cBhvr>
                                        <p:cTn id="23" dur="1" fill="hold">
                                          <p:stCondLst>
                                            <p:cond delay="0"/>
                                          </p:stCondLst>
                                        </p:cTn>
                                        <p:tgtEl>
                                          <p:spTgt spid="86"/>
                                        </p:tgtEl>
                                        <p:attrNameLst>
                                          <p:attrName>style.visibility</p:attrName>
                                        </p:attrNameLst>
                                      </p:cBhvr>
                                      <p:to>
                                        <p:strVal val="visible"/>
                                      </p:to>
                                    </p:set>
                                    <p:animEffect transition="in" filter="wipe(right)">
                                      <p:cBhvr>
                                        <p:cTn id="24" dur="500"/>
                                        <p:tgtEl>
                                          <p:spTgt spid="86"/>
                                        </p:tgtEl>
                                      </p:cBhvr>
                                    </p:animEffect>
                                  </p:childTnLst>
                                </p:cTn>
                              </p:par>
                            </p:childTnLst>
                          </p:cTn>
                        </p:par>
                        <p:par>
                          <p:cTn id="25" fill="hold">
                            <p:stCondLst>
                              <p:cond delay="2750"/>
                            </p:stCondLst>
                            <p:childTnLst>
                              <p:par>
                                <p:cTn id="26" presetID="22" presetClass="entr" presetSubtype="2" fill="hold" nodeType="after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childTnLst>
                          </p:cTn>
                        </p:par>
                        <p:par>
                          <p:cTn id="29" fill="hold">
                            <p:stCondLst>
                              <p:cond delay="3500"/>
                            </p:stCondLst>
                            <p:childTnLst>
                              <p:par>
                                <p:cTn id="30" presetID="22" presetClass="entr" presetSubtype="2" fill="hold" grpId="0" nodeType="afterEffect">
                                  <p:stCondLst>
                                    <p:cond delay="250"/>
                                  </p:stCondLst>
                                  <p:childTnLst>
                                    <p:set>
                                      <p:cBhvr>
                                        <p:cTn id="31" dur="1" fill="hold">
                                          <p:stCondLst>
                                            <p:cond delay="0"/>
                                          </p:stCondLst>
                                        </p:cTn>
                                        <p:tgtEl>
                                          <p:spTgt spid="87"/>
                                        </p:tgtEl>
                                        <p:attrNameLst>
                                          <p:attrName>style.visibility</p:attrName>
                                        </p:attrNameLst>
                                      </p:cBhvr>
                                      <p:to>
                                        <p:strVal val="visible"/>
                                      </p:to>
                                    </p:set>
                                    <p:animEffect transition="in" filter="wipe(right)">
                                      <p:cBhvr>
                                        <p:cTn id="32" dur="50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nodeType="clickEffect">
                                  <p:stCondLst>
                                    <p:cond delay="0"/>
                                  </p:stCondLst>
                                  <p:childTnLst>
                                    <p:animEffect transition="out" filter="randombar(horizontal)">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4" presetClass="exit" presetSubtype="10" fill="hold" grpId="1" nodeType="withEffect">
                                  <p:stCondLst>
                                    <p:cond delay="0"/>
                                  </p:stCondLst>
                                  <p:childTnLst>
                                    <p:animEffect transition="out" filter="randombar(horizontal)">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4" presetClass="exit" presetSubtype="10" fill="hold" nodeType="withEffect">
                                  <p:stCondLst>
                                    <p:cond delay="0"/>
                                  </p:stCondLst>
                                  <p:childTnLst>
                                    <p:animEffect transition="out" filter="randombar(horizontal)">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4" presetClass="exit" presetSubtype="10" fill="hold" grpId="1" nodeType="withEffect">
                                  <p:stCondLst>
                                    <p:cond delay="0"/>
                                  </p:stCondLst>
                                  <p:childTnLst>
                                    <p:animEffect transition="out" filter="randombar(horizontal)">
                                      <p:cBhvr>
                                        <p:cTn id="45" dur="500"/>
                                        <p:tgtEl>
                                          <p:spTgt spid="86"/>
                                        </p:tgtEl>
                                      </p:cBhvr>
                                    </p:animEffect>
                                    <p:set>
                                      <p:cBhvr>
                                        <p:cTn id="46" dur="1" fill="hold">
                                          <p:stCondLst>
                                            <p:cond delay="499"/>
                                          </p:stCondLst>
                                        </p:cTn>
                                        <p:tgtEl>
                                          <p:spTgt spid="86"/>
                                        </p:tgtEl>
                                        <p:attrNameLst>
                                          <p:attrName>style.visibility</p:attrName>
                                        </p:attrNameLst>
                                      </p:cBhvr>
                                      <p:to>
                                        <p:strVal val="hidden"/>
                                      </p:to>
                                    </p:set>
                                  </p:childTnLst>
                                </p:cTn>
                              </p:par>
                              <p:par>
                                <p:cTn id="47" presetID="14" presetClass="exit" presetSubtype="10" fill="hold" nodeType="withEffect">
                                  <p:stCondLst>
                                    <p:cond delay="0"/>
                                  </p:stCondLst>
                                  <p:childTnLst>
                                    <p:animEffect transition="out" filter="randombar(horizontal)">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4" presetClass="exit" presetSubtype="10" fill="hold" grpId="1" nodeType="withEffect">
                                  <p:stCondLst>
                                    <p:cond delay="0"/>
                                  </p:stCondLst>
                                  <p:childTnLst>
                                    <p:animEffect transition="out" filter="randombar(horizontal)">
                                      <p:cBhvr>
                                        <p:cTn id="51" dur="500"/>
                                        <p:tgtEl>
                                          <p:spTgt spid="87"/>
                                        </p:tgtEl>
                                      </p:cBhvr>
                                    </p:animEffect>
                                    <p:set>
                                      <p:cBhvr>
                                        <p:cTn id="52" dur="1" fill="hold">
                                          <p:stCondLst>
                                            <p:cond delay="499"/>
                                          </p:stCondLst>
                                        </p:cTn>
                                        <p:tgtEl>
                                          <p:spTgt spid="87"/>
                                        </p:tgtEl>
                                        <p:attrNameLst>
                                          <p:attrName>style.visibility</p:attrName>
                                        </p:attrNameLst>
                                      </p:cBhvr>
                                      <p:to>
                                        <p:strVal val="hidden"/>
                                      </p:to>
                                    </p:set>
                                  </p:childTnLst>
                                </p:cTn>
                              </p:par>
                            </p:childTnLst>
                          </p:cTn>
                        </p:par>
                        <p:par>
                          <p:cTn id="53" fill="hold">
                            <p:stCondLst>
                              <p:cond delay="500"/>
                            </p:stCondLst>
                            <p:childTnLst>
                              <p:par>
                                <p:cTn id="54" presetID="35" presetClass="path" presetSubtype="0" accel="50000" decel="50000" fill="hold" nodeType="afterEffect">
                                  <p:stCondLst>
                                    <p:cond delay="0"/>
                                  </p:stCondLst>
                                  <p:childTnLst>
                                    <p:animMotion origin="layout" path="M 0 0 L -0.25 0 E" pathEditMode="relative" ptsTypes="">
                                      <p:cBhvr>
                                        <p:cTn id="55" dur="1000" fill="hold"/>
                                        <p:tgtEl>
                                          <p:spTgt spid="8"/>
                                        </p:tgtEl>
                                        <p:attrNameLst>
                                          <p:attrName>ppt_x</p:attrName>
                                          <p:attrName>ppt_y</p:attrName>
                                        </p:attrNameLst>
                                      </p:cBhvr>
                                    </p:animMotion>
                                  </p:childTnLst>
                                </p:cTn>
                              </p:par>
                            </p:childTnLst>
                          </p:cTn>
                        </p:par>
                        <p:par>
                          <p:cTn id="56" fill="hold">
                            <p:stCondLst>
                              <p:cond delay="1500"/>
                            </p:stCondLst>
                            <p:childTnLst>
                              <p:par>
                                <p:cTn id="57" presetID="22" presetClass="entr" presetSubtype="8" fill="hold" grpId="0" nodeType="afterEffect">
                                  <p:stCondLst>
                                    <p:cond delay="25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2250"/>
                            </p:stCondLst>
                            <p:childTnLst>
                              <p:par>
                                <p:cTn id="61" presetID="2" presetClass="entr" presetSubtype="4"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par>
                          <p:cTn id="65" fill="hold">
                            <p:stCondLst>
                              <p:cond delay="2750"/>
                            </p:stCondLst>
                            <p:childTnLst>
                              <p:par>
                                <p:cTn id="66" presetID="2" presetClass="entr" presetSubtype="4"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3250"/>
                            </p:stCondLst>
                            <p:childTnLst>
                              <p:par>
                                <p:cTn id="71" presetID="2" presetClass="entr" presetSubtype="4" fill="hold" grpId="0" nodeType="afterEffect">
                                  <p:stCondLst>
                                    <p:cond delay="0"/>
                                  </p:stCondLst>
                                  <p:childTnLst>
                                    <p:set>
                                      <p:cBhvr>
                                        <p:cTn id="72" dur="1" fill="hold">
                                          <p:stCondLst>
                                            <p:cond delay="0"/>
                                          </p:stCondLst>
                                        </p:cTn>
                                        <p:tgtEl>
                                          <p:spTgt spid="90"/>
                                        </p:tgtEl>
                                        <p:attrNameLst>
                                          <p:attrName>style.visibility</p:attrName>
                                        </p:attrNameLst>
                                      </p:cBhvr>
                                      <p:to>
                                        <p:strVal val="visible"/>
                                      </p:to>
                                    </p:set>
                                    <p:anim calcmode="lin" valueType="num">
                                      <p:cBhvr additive="base">
                                        <p:cTn id="73" dur="500" fill="hold"/>
                                        <p:tgtEl>
                                          <p:spTgt spid="90"/>
                                        </p:tgtEl>
                                        <p:attrNameLst>
                                          <p:attrName>ppt_x</p:attrName>
                                        </p:attrNameLst>
                                      </p:cBhvr>
                                      <p:tavLst>
                                        <p:tav tm="0">
                                          <p:val>
                                            <p:strVal val="#ppt_x"/>
                                          </p:val>
                                        </p:tav>
                                        <p:tav tm="100000">
                                          <p:val>
                                            <p:strVal val="#ppt_x"/>
                                          </p:val>
                                        </p:tav>
                                      </p:tavLst>
                                    </p:anim>
                                    <p:anim calcmode="lin" valueType="num">
                                      <p:cBhvr additive="base">
                                        <p:cTn id="74" dur="500" fill="hold"/>
                                        <p:tgtEl>
                                          <p:spTgt spid="90"/>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4" fill="hold" grpId="0" nodeType="afterEffect">
                                  <p:stCondLst>
                                    <p:cond delay="0"/>
                                  </p:stCondLst>
                                  <p:childTnLst>
                                    <p:set>
                                      <p:cBhvr>
                                        <p:cTn id="77" dur="1" fill="hold">
                                          <p:stCondLst>
                                            <p:cond delay="0"/>
                                          </p:stCondLst>
                                        </p:cTn>
                                        <p:tgtEl>
                                          <p:spTgt spid="91"/>
                                        </p:tgtEl>
                                        <p:attrNameLst>
                                          <p:attrName>style.visibility</p:attrName>
                                        </p:attrNameLst>
                                      </p:cBhvr>
                                      <p:to>
                                        <p:strVal val="visible"/>
                                      </p:to>
                                    </p:set>
                                    <p:anim calcmode="lin" valueType="num">
                                      <p:cBhvr additive="base">
                                        <p:cTn id="78" dur="500" fill="hold"/>
                                        <p:tgtEl>
                                          <p:spTgt spid="91"/>
                                        </p:tgtEl>
                                        <p:attrNameLst>
                                          <p:attrName>ppt_x</p:attrName>
                                        </p:attrNameLst>
                                      </p:cBhvr>
                                      <p:tavLst>
                                        <p:tav tm="0">
                                          <p:val>
                                            <p:strVal val="#ppt_x"/>
                                          </p:val>
                                        </p:tav>
                                        <p:tav tm="100000">
                                          <p:val>
                                            <p:strVal val="#ppt_x"/>
                                          </p:val>
                                        </p:tav>
                                      </p:tavLst>
                                    </p:anim>
                                    <p:anim calcmode="lin" valueType="num">
                                      <p:cBhvr additive="base">
                                        <p:cTn id="79"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6" grpId="0" animBg="1"/>
      <p:bldP spid="86" grpId="1" animBg="1"/>
      <p:bldP spid="87" grpId="0" animBg="1"/>
      <p:bldP spid="87" grpId="1" animBg="1"/>
      <p:bldP spid="15" grpId="0" animBg="1"/>
      <p:bldP spid="17" grpId="0" animBg="1"/>
      <p:bldP spid="19" grpId="0"/>
      <p:bldP spid="90" grpId="0" animBg="1"/>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228" y="133808"/>
              <a:ext cx="4949160" cy="5373213"/>
              <a:chOff x="88" y="0"/>
              <a:chExt cx="1643911"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598" y="328323"/>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3839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Leap</a:t>
            </a:r>
            <a:r>
              <a:rPr lang="zh-CN" altLang="en-US"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Motion</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基本原理</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2</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E9FA899A-0690-4335-8E3B-58028791C5F8}"/>
              </a:ext>
            </a:extLst>
          </p:cNvPr>
          <p:cNvSpPr/>
          <p:nvPr/>
        </p:nvSpPr>
        <p:spPr bwMode="auto">
          <a:xfrm>
            <a:off x="730360" y="1757053"/>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86" name="文本框 85">
            <a:extLst>
              <a:ext uri="{FF2B5EF4-FFF2-40B4-BE49-F238E27FC236}">
                <a16:creationId xmlns:a16="http://schemas.microsoft.com/office/drawing/2014/main" id="{6D8947F4-110B-4566-9565-DFC7E8EADB60}"/>
              </a:ext>
            </a:extLst>
          </p:cNvPr>
          <p:cNvSpPr txBox="1"/>
          <p:nvPr/>
        </p:nvSpPr>
        <p:spPr>
          <a:xfrm>
            <a:off x="1052204" y="2062595"/>
            <a:ext cx="1133295" cy="1200329"/>
          </a:xfrm>
          <a:prstGeom prst="rect">
            <a:avLst/>
          </a:prstGeom>
          <a:noFill/>
        </p:spPr>
        <p:txBody>
          <a:bodyPr wrap="square" rtlCol="0">
            <a:spAutoFit/>
          </a:bodyPr>
          <a:lstStyle/>
          <a:p>
            <a:r>
              <a:rPr lang="zh-CN" altLang="en-US" sz="3600" b="1" dirty="0">
                <a:solidFill>
                  <a:schemeClr val="accent4">
                    <a:lumMod val="65000"/>
                    <a:lumOff val="35000"/>
                  </a:schemeClr>
                </a:solidFill>
              </a:rPr>
              <a:t>双目视觉</a:t>
            </a:r>
          </a:p>
        </p:txBody>
      </p:sp>
      <p:sp>
        <p:nvSpPr>
          <p:cNvPr id="87" name="椭圆 86">
            <a:extLst>
              <a:ext uri="{FF2B5EF4-FFF2-40B4-BE49-F238E27FC236}">
                <a16:creationId xmlns:a16="http://schemas.microsoft.com/office/drawing/2014/main" id="{7BB61C96-7EE9-4649-BBC6-05994AE486EC}"/>
              </a:ext>
            </a:extLst>
          </p:cNvPr>
          <p:cNvSpPr/>
          <p:nvPr/>
        </p:nvSpPr>
        <p:spPr bwMode="auto">
          <a:xfrm>
            <a:off x="3594128" y="1744008"/>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88" name="文本框 87">
            <a:extLst>
              <a:ext uri="{FF2B5EF4-FFF2-40B4-BE49-F238E27FC236}">
                <a16:creationId xmlns:a16="http://schemas.microsoft.com/office/drawing/2014/main" id="{7F227018-B10D-4521-B8E7-AE0637D1F4DC}"/>
              </a:ext>
            </a:extLst>
          </p:cNvPr>
          <p:cNvSpPr txBox="1"/>
          <p:nvPr/>
        </p:nvSpPr>
        <p:spPr>
          <a:xfrm>
            <a:off x="3809386" y="2049550"/>
            <a:ext cx="1302420" cy="1200329"/>
          </a:xfrm>
          <a:prstGeom prst="rect">
            <a:avLst/>
          </a:prstGeom>
          <a:noFill/>
        </p:spPr>
        <p:txBody>
          <a:bodyPr wrap="square" rtlCol="0">
            <a:spAutoFit/>
          </a:bodyPr>
          <a:lstStyle/>
          <a:p>
            <a:pPr algn="ctr"/>
            <a:r>
              <a:rPr lang="zh-CN" altLang="en-US" sz="3600" b="1" dirty="0">
                <a:solidFill>
                  <a:schemeClr val="accent4">
                    <a:lumMod val="65000"/>
                    <a:lumOff val="35000"/>
                  </a:schemeClr>
                </a:solidFill>
              </a:rPr>
              <a:t>特征点</a:t>
            </a:r>
          </a:p>
        </p:txBody>
      </p:sp>
      <p:sp>
        <p:nvSpPr>
          <p:cNvPr id="89" name="椭圆 88">
            <a:extLst>
              <a:ext uri="{FF2B5EF4-FFF2-40B4-BE49-F238E27FC236}">
                <a16:creationId xmlns:a16="http://schemas.microsoft.com/office/drawing/2014/main" id="{20FE43E7-B5E6-46E2-A691-3A23A8D97FEE}"/>
              </a:ext>
            </a:extLst>
          </p:cNvPr>
          <p:cNvSpPr/>
          <p:nvPr/>
        </p:nvSpPr>
        <p:spPr bwMode="auto">
          <a:xfrm>
            <a:off x="6475017" y="1731162"/>
            <a:ext cx="1729079" cy="1729079"/>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76200" cap="rnd" cmpd="sng" algn="ctr">
            <a:gradFill>
              <a:gsLst>
                <a:gs pos="0">
                  <a:schemeClr val="accent1">
                    <a:lumMod val="5000"/>
                    <a:lumOff val="95000"/>
                  </a:schemeClr>
                </a:gs>
                <a:gs pos="74000">
                  <a:srgbClr val="7030A0"/>
                </a:gs>
                <a:gs pos="83000">
                  <a:srgbClr val="7030A0"/>
                </a:gs>
                <a:gs pos="100000">
                  <a:srgbClr val="7030A0"/>
                </a:gs>
              </a:gsLst>
              <a:lin ang="5400000" scaled="1"/>
            </a:gradFill>
            <a:prstDash val="solid"/>
            <a:bevel/>
            <a:headEnd type="none" w="med" len="med"/>
            <a:tailEnd type="none" w="med" len="med"/>
          </a:ln>
          <a:effectLst>
            <a:innerShdw blurRad="114300">
              <a:prstClr val="black"/>
            </a:inn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2800" b="0" i="0" u="none" strike="noStrike" cap="none" normalizeH="0" baseline="0" dirty="0">
              <a:ln>
                <a:noFill/>
              </a:ln>
              <a:solidFill>
                <a:schemeClr val="tx1"/>
              </a:solidFill>
              <a:effectLst/>
              <a:latin typeface="Arial" pitchFamily="34" charset="0"/>
              <a:ea typeface="宋体" pitchFamily="2" charset="-122"/>
            </a:endParaRPr>
          </a:p>
        </p:txBody>
      </p:sp>
      <p:sp>
        <p:nvSpPr>
          <p:cNvPr id="90" name="文本框 89">
            <a:extLst>
              <a:ext uri="{FF2B5EF4-FFF2-40B4-BE49-F238E27FC236}">
                <a16:creationId xmlns:a16="http://schemas.microsoft.com/office/drawing/2014/main" id="{E703986B-0607-45CC-9DC6-E177599CA130}"/>
              </a:ext>
            </a:extLst>
          </p:cNvPr>
          <p:cNvSpPr txBox="1"/>
          <p:nvPr/>
        </p:nvSpPr>
        <p:spPr>
          <a:xfrm>
            <a:off x="6690275" y="2036704"/>
            <a:ext cx="1302420" cy="1200329"/>
          </a:xfrm>
          <a:prstGeom prst="rect">
            <a:avLst/>
          </a:prstGeom>
          <a:noFill/>
        </p:spPr>
        <p:txBody>
          <a:bodyPr wrap="square" rtlCol="0">
            <a:spAutoFit/>
          </a:bodyPr>
          <a:lstStyle/>
          <a:p>
            <a:pPr algn="ctr"/>
            <a:r>
              <a:rPr lang="zh-CN" altLang="en-US" sz="3600" b="1" dirty="0">
                <a:solidFill>
                  <a:schemeClr val="accent4">
                    <a:lumMod val="65000"/>
                    <a:lumOff val="35000"/>
                  </a:schemeClr>
                </a:solidFill>
              </a:rPr>
              <a:t>运动跟踪</a:t>
            </a:r>
          </a:p>
        </p:txBody>
      </p:sp>
      <p:sp>
        <p:nvSpPr>
          <p:cNvPr id="5" name="箭头: 右 4">
            <a:extLst>
              <a:ext uri="{FF2B5EF4-FFF2-40B4-BE49-F238E27FC236}">
                <a16:creationId xmlns:a16="http://schemas.microsoft.com/office/drawing/2014/main" id="{CCDE4969-F138-41DC-9365-11FCCE6A2A91}"/>
              </a:ext>
            </a:extLst>
          </p:cNvPr>
          <p:cNvSpPr/>
          <p:nvPr/>
        </p:nvSpPr>
        <p:spPr bwMode="auto">
          <a:xfrm>
            <a:off x="2615555" y="2136550"/>
            <a:ext cx="838176" cy="1026328"/>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1" name="箭头: 右 90">
            <a:extLst>
              <a:ext uri="{FF2B5EF4-FFF2-40B4-BE49-F238E27FC236}">
                <a16:creationId xmlns:a16="http://schemas.microsoft.com/office/drawing/2014/main" id="{1EF28C55-A8D3-4257-BD14-EB88F0F55BC0}"/>
              </a:ext>
            </a:extLst>
          </p:cNvPr>
          <p:cNvSpPr/>
          <p:nvPr/>
        </p:nvSpPr>
        <p:spPr bwMode="auto">
          <a:xfrm>
            <a:off x="5480024" y="2172483"/>
            <a:ext cx="838176" cy="1026328"/>
          </a:xfrm>
          <a:prstGeom prst="rightArrow">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2611961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1+#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290">
                                          <p:stCondLst>
                                            <p:cond delay="0"/>
                                          </p:stCondLst>
                                        </p:cTn>
                                        <p:tgtEl>
                                          <p:spTgt spid="84"/>
                                        </p:tgtEl>
                                      </p:cBhvr>
                                    </p:animEffect>
                                    <p:anim calcmode="lin" valueType="num">
                                      <p:cBhvr>
                                        <p:cTn id="18" dur="911"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4"/>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4"/>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4"/>
                                        </p:tgtEl>
                                        <p:attrNameLst>
                                          <p:attrName>ppt_y</p:attrName>
                                        </p:attrNameLst>
                                      </p:cBhvr>
                                      <p:tavLst>
                                        <p:tav tm="0" fmla="#ppt_y-sin(pi*$)/81">
                                          <p:val>
                                            <p:fltVal val="0"/>
                                          </p:val>
                                        </p:tav>
                                        <p:tav tm="100000">
                                          <p:val>
                                            <p:fltVal val="1"/>
                                          </p:val>
                                        </p:tav>
                                      </p:tavLst>
                                    </p:anim>
                                    <p:animScale>
                                      <p:cBhvr>
                                        <p:cTn id="23" dur="13">
                                          <p:stCondLst>
                                            <p:cond delay="325"/>
                                          </p:stCondLst>
                                        </p:cTn>
                                        <p:tgtEl>
                                          <p:spTgt spid="84"/>
                                        </p:tgtEl>
                                      </p:cBhvr>
                                      <p:to x="100000" y="60000"/>
                                    </p:animScale>
                                    <p:animScale>
                                      <p:cBhvr>
                                        <p:cTn id="24" dur="83" decel="50000">
                                          <p:stCondLst>
                                            <p:cond delay="338"/>
                                          </p:stCondLst>
                                        </p:cTn>
                                        <p:tgtEl>
                                          <p:spTgt spid="84"/>
                                        </p:tgtEl>
                                      </p:cBhvr>
                                      <p:to x="100000" y="100000"/>
                                    </p:animScale>
                                    <p:animScale>
                                      <p:cBhvr>
                                        <p:cTn id="25" dur="13">
                                          <p:stCondLst>
                                            <p:cond delay="656"/>
                                          </p:stCondLst>
                                        </p:cTn>
                                        <p:tgtEl>
                                          <p:spTgt spid="84"/>
                                        </p:tgtEl>
                                      </p:cBhvr>
                                      <p:to x="100000" y="80000"/>
                                    </p:animScale>
                                    <p:animScale>
                                      <p:cBhvr>
                                        <p:cTn id="26" dur="83" decel="50000">
                                          <p:stCondLst>
                                            <p:cond delay="669"/>
                                          </p:stCondLst>
                                        </p:cTn>
                                        <p:tgtEl>
                                          <p:spTgt spid="84"/>
                                        </p:tgtEl>
                                      </p:cBhvr>
                                      <p:to x="100000" y="100000"/>
                                    </p:animScale>
                                    <p:animScale>
                                      <p:cBhvr>
                                        <p:cTn id="27" dur="13">
                                          <p:stCondLst>
                                            <p:cond delay="821"/>
                                          </p:stCondLst>
                                        </p:cTn>
                                        <p:tgtEl>
                                          <p:spTgt spid="84"/>
                                        </p:tgtEl>
                                      </p:cBhvr>
                                      <p:to x="100000" y="90000"/>
                                    </p:animScale>
                                    <p:animScale>
                                      <p:cBhvr>
                                        <p:cTn id="28" dur="83" decel="50000">
                                          <p:stCondLst>
                                            <p:cond delay="834"/>
                                          </p:stCondLst>
                                        </p:cTn>
                                        <p:tgtEl>
                                          <p:spTgt spid="84"/>
                                        </p:tgtEl>
                                      </p:cBhvr>
                                      <p:to x="100000" y="100000"/>
                                    </p:animScale>
                                    <p:animScale>
                                      <p:cBhvr>
                                        <p:cTn id="29" dur="13">
                                          <p:stCondLst>
                                            <p:cond delay="904"/>
                                          </p:stCondLst>
                                        </p:cTn>
                                        <p:tgtEl>
                                          <p:spTgt spid="84"/>
                                        </p:tgtEl>
                                      </p:cBhvr>
                                      <p:to x="100000" y="95000"/>
                                    </p:animScale>
                                    <p:animScale>
                                      <p:cBhvr>
                                        <p:cTn id="30" dur="83" decel="50000">
                                          <p:stCondLst>
                                            <p:cond delay="917"/>
                                          </p:stCondLst>
                                        </p:cTn>
                                        <p:tgtEl>
                                          <p:spTgt spid="8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left)">
                                      <p:cBhvr>
                                        <p:cTn id="35" dur="500"/>
                                        <p:tgtEl>
                                          <p:spTgt spid="8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wipe(left)">
                                      <p:cBhvr>
                                        <p:cTn id="38" dur="500"/>
                                        <p:tgtEl>
                                          <p:spTgt spid="86"/>
                                        </p:tgtEl>
                                      </p:cBhvr>
                                    </p:animEffect>
                                  </p:childTnLst>
                                </p:cTn>
                              </p:par>
                            </p:childTnLst>
                          </p:cTn>
                        </p:par>
                        <p:par>
                          <p:cTn id="39" fill="hold">
                            <p:stCondLst>
                              <p:cond delay="500"/>
                            </p:stCondLst>
                            <p:childTnLst>
                              <p:par>
                                <p:cTn id="40" presetID="22" presetClass="entr" presetSubtype="8" fill="hold" grpId="0" nodeType="after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1250"/>
                            </p:stCondLst>
                            <p:childTnLst>
                              <p:par>
                                <p:cTn id="44" presetID="22" presetClass="entr" presetSubtype="8" fill="hold" grpId="0" nodeType="afterEffect">
                                  <p:stCondLst>
                                    <p:cond delay="250"/>
                                  </p:stCondLst>
                                  <p:childTnLst>
                                    <p:set>
                                      <p:cBhvr>
                                        <p:cTn id="45" dur="1" fill="hold">
                                          <p:stCondLst>
                                            <p:cond delay="0"/>
                                          </p:stCondLst>
                                        </p:cTn>
                                        <p:tgtEl>
                                          <p:spTgt spid="87"/>
                                        </p:tgtEl>
                                        <p:attrNameLst>
                                          <p:attrName>style.visibility</p:attrName>
                                        </p:attrNameLst>
                                      </p:cBhvr>
                                      <p:to>
                                        <p:strVal val="visible"/>
                                      </p:to>
                                    </p:set>
                                    <p:animEffect transition="in" filter="wipe(left)">
                                      <p:cBhvr>
                                        <p:cTn id="46" dur="500"/>
                                        <p:tgtEl>
                                          <p:spTgt spid="87"/>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88"/>
                                        </p:tgtEl>
                                        <p:attrNameLst>
                                          <p:attrName>style.visibility</p:attrName>
                                        </p:attrNameLst>
                                      </p:cBhvr>
                                      <p:to>
                                        <p:strVal val="visible"/>
                                      </p:to>
                                    </p:set>
                                    <p:animEffect transition="in" filter="wipe(left)">
                                      <p:cBhvr>
                                        <p:cTn id="49" dur="500"/>
                                        <p:tgtEl>
                                          <p:spTgt spid="88"/>
                                        </p:tgtEl>
                                      </p:cBhvr>
                                    </p:animEffect>
                                  </p:childTnLst>
                                </p:cTn>
                              </p:par>
                            </p:childTnLst>
                          </p:cTn>
                        </p:par>
                        <p:par>
                          <p:cTn id="50" fill="hold">
                            <p:stCondLst>
                              <p:cond delay="2000"/>
                            </p:stCondLst>
                            <p:childTnLst>
                              <p:par>
                                <p:cTn id="51" presetID="22" presetClass="entr" presetSubtype="8" fill="hold" grpId="0" nodeType="afterEffect">
                                  <p:stCondLst>
                                    <p:cond delay="250"/>
                                  </p:stCondLst>
                                  <p:childTnLst>
                                    <p:set>
                                      <p:cBhvr>
                                        <p:cTn id="52" dur="1" fill="hold">
                                          <p:stCondLst>
                                            <p:cond delay="0"/>
                                          </p:stCondLst>
                                        </p:cTn>
                                        <p:tgtEl>
                                          <p:spTgt spid="91"/>
                                        </p:tgtEl>
                                        <p:attrNameLst>
                                          <p:attrName>style.visibility</p:attrName>
                                        </p:attrNameLst>
                                      </p:cBhvr>
                                      <p:to>
                                        <p:strVal val="visible"/>
                                      </p:to>
                                    </p:set>
                                    <p:animEffect transition="in" filter="wipe(left)">
                                      <p:cBhvr>
                                        <p:cTn id="53" dur="500"/>
                                        <p:tgtEl>
                                          <p:spTgt spid="91"/>
                                        </p:tgtEl>
                                      </p:cBhvr>
                                    </p:animEffect>
                                  </p:childTnLst>
                                </p:cTn>
                              </p:par>
                            </p:childTnLst>
                          </p:cTn>
                        </p:par>
                        <p:par>
                          <p:cTn id="54" fill="hold">
                            <p:stCondLst>
                              <p:cond delay="2750"/>
                            </p:stCondLst>
                            <p:childTnLst>
                              <p:par>
                                <p:cTn id="55" presetID="22" presetClass="entr" presetSubtype="8" fill="hold" grpId="0" nodeType="afterEffect">
                                  <p:stCondLst>
                                    <p:cond delay="25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par>
                                <p:cTn id="58" presetID="22" presetClass="entr" presetSubtype="8" fill="hold" grpId="0" nodeType="withEffect">
                                  <p:stCondLst>
                                    <p:cond delay="250"/>
                                  </p:stCondLst>
                                  <p:childTnLst>
                                    <p:set>
                                      <p:cBhvr>
                                        <p:cTn id="59" dur="1" fill="hold">
                                          <p:stCondLst>
                                            <p:cond delay="0"/>
                                          </p:stCondLst>
                                        </p:cTn>
                                        <p:tgtEl>
                                          <p:spTgt spid="90"/>
                                        </p:tgtEl>
                                        <p:attrNameLst>
                                          <p:attrName>style.visibility</p:attrName>
                                        </p:attrNameLst>
                                      </p:cBhvr>
                                      <p:to>
                                        <p:strVal val="visible"/>
                                      </p:to>
                                    </p:set>
                                    <p:animEffect transition="in" filter="wipe(left)">
                                      <p:cBhvr>
                                        <p:cTn id="6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p:bldP spid="2" grpId="0" animBg="1"/>
      <p:bldP spid="85" grpId="0" animBg="1"/>
      <p:bldP spid="86" grpId="0"/>
      <p:bldP spid="87" grpId="0" animBg="1"/>
      <p:bldP spid="88" grpId="0"/>
      <p:bldP spid="89" grpId="0" animBg="1"/>
      <p:bldP spid="90" grpId="0"/>
      <p:bldP spid="5"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a:extLst>
              <a:ext uri="{FF2B5EF4-FFF2-40B4-BE49-F238E27FC236}">
                <a16:creationId xmlns:a16="http://schemas.microsoft.com/office/drawing/2014/main" id="{80D270A3-5C80-4B58-AEDE-BB6A68FA54BA}"/>
              </a:ext>
            </a:extLst>
          </p:cNvPr>
          <p:cNvGrpSpPr>
            <a:grpSpLocks/>
          </p:cNvGrpSpPr>
          <p:nvPr/>
        </p:nvGrpSpPr>
        <p:grpSpPr bwMode="auto">
          <a:xfrm>
            <a:off x="-1435265" y="-634900"/>
            <a:ext cx="11734801" cy="7694613"/>
            <a:chOff x="0" y="0"/>
            <a:chExt cx="15998170" cy="10312383"/>
          </a:xfrm>
        </p:grpSpPr>
        <p:grpSp>
          <p:nvGrpSpPr>
            <p:cNvPr id="48" name="Group 3">
              <a:extLst>
                <a:ext uri="{FF2B5EF4-FFF2-40B4-BE49-F238E27FC236}">
                  <a16:creationId xmlns:a16="http://schemas.microsoft.com/office/drawing/2014/main" id="{785CA285-3FA6-4F78-A8AF-D57056EEF98E}"/>
                </a:ext>
              </a:extLst>
            </p:cNvPr>
            <p:cNvGrpSpPr>
              <a:grpSpLocks/>
            </p:cNvGrpSpPr>
            <p:nvPr/>
          </p:nvGrpSpPr>
          <p:grpSpPr bwMode="auto">
            <a:xfrm rot="-1809353">
              <a:off x="3012676" y="4939170"/>
              <a:ext cx="4949425" cy="5373213"/>
              <a:chOff x="0" y="0"/>
              <a:chExt cx="1643999" cy="1784764"/>
            </a:xfrm>
          </p:grpSpPr>
          <p:sp>
            <p:nvSpPr>
              <p:cNvPr id="77" name="直角三角形 120">
                <a:extLst>
                  <a:ext uri="{FF2B5EF4-FFF2-40B4-BE49-F238E27FC236}">
                    <a16:creationId xmlns:a16="http://schemas.microsoft.com/office/drawing/2014/main" id="{91652F38-80C7-4630-9A81-83F874B116B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21">
                <a:extLst>
                  <a:ext uri="{FF2B5EF4-FFF2-40B4-BE49-F238E27FC236}">
                    <a16:creationId xmlns:a16="http://schemas.microsoft.com/office/drawing/2014/main" id="{73785FF5-6F29-4BD5-9C91-56CFA4DDD085}"/>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9" name="直角三角形 122">
                <a:extLst>
                  <a:ext uri="{FF2B5EF4-FFF2-40B4-BE49-F238E27FC236}">
                    <a16:creationId xmlns:a16="http://schemas.microsoft.com/office/drawing/2014/main" id="{589EF5CA-F16C-4F77-9F09-3494A85651E2}"/>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80" name="直角三角形 123">
                <a:extLst>
                  <a:ext uri="{FF2B5EF4-FFF2-40B4-BE49-F238E27FC236}">
                    <a16:creationId xmlns:a16="http://schemas.microsoft.com/office/drawing/2014/main" id="{7B593621-0E88-4CF0-BBFF-5D157A55C219}"/>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1" name="直角三角形 124">
                <a:extLst>
                  <a:ext uri="{FF2B5EF4-FFF2-40B4-BE49-F238E27FC236}">
                    <a16:creationId xmlns:a16="http://schemas.microsoft.com/office/drawing/2014/main" id="{D719E507-FDB0-4231-ACF1-588A212E7DA7}"/>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直角三角形 125">
                <a:extLst>
                  <a:ext uri="{FF2B5EF4-FFF2-40B4-BE49-F238E27FC236}">
                    <a16:creationId xmlns:a16="http://schemas.microsoft.com/office/drawing/2014/main" id="{7EE7916D-9174-4940-9605-36F0FE91A5D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 name="Group 10">
              <a:extLst>
                <a:ext uri="{FF2B5EF4-FFF2-40B4-BE49-F238E27FC236}">
                  <a16:creationId xmlns:a16="http://schemas.microsoft.com/office/drawing/2014/main" id="{10BA9E37-9F7B-4AC1-9867-CA9553967DED}"/>
                </a:ext>
              </a:extLst>
            </p:cNvPr>
            <p:cNvGrpSpPr>
              <a:grpSpLocks/>
            </p:cNvGrpSpPr>
            <p:nvPr/>
          </p:nvGrpSpPr>
          <p:grpSpPr bwMode="auto">
            <a:xfrm rot="-1809353">
              <a:off x="8443513" y="4792891"/>
              <a:ext cx="4949425" cy="5373213"/>
              <a:chOff x="0" y="0"/>
              <a:chExt cx="1643999" cy="1784764"/>
            </a:xfrm>
          </p:grpSpPr>
          <p:sp>
            <p:nvSpPr>
              <p:cNvPr id="71" name="直角三角形 114">
                <a:extLst>
                  <a:ext uri="{FF2B5EF4-FFF2-40B4-BE49-F238E27FC236}">
                    <a16:creationId xmlns:a16="http://schemas.microsoft.com/office/drawing/2014/main" id="{97E571F5-FCD7-45BC-9FFD-F09D17641A6E}"/>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2" name="直角三角形 115">
                <a:extLst>
                  <a:ext uri="{FF2B5EF4-FFF2-40B4-BE49-F238E27FC236}">
                    <a16:creationId xmlns:a16="http://schemas.microsoft.com/office/drawing/2014/main" id="{AD7B66C6-F159-47F2-831B-58DAEAB58A92}"/>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3" name="直角三角形 116">
                <a:extLst>
                  <a:ext uri="{FF2B5EF4-FFF2-40B4-BE49-F238E27FC236}">
                    <a16:creationId xmlns:a16="http://schemas.microsoft.com/office/drawing/2014/main" id="{7ACD5C9D-B903-421A-A210-3D25FDBFB13C}"/>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7">
                <a:extLst>
                  <a:ext uri="{FF2B5EF4-FFF2-40B4-BE49-F238E27FC236}">
                    <a16:creationId xmlns:a16="http://schemas.microsoft.com/office/drawing/2014/main" id="{72E21A94-1A8C-4A74-AB99-E008DCDEC298}"/>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8">
                <a:extLst>
                  <a:ext uri="{FF2B5EF4-FFF2-40B4-BE49-F238E27FC236}">
                    <a16:creationId xmlns:a16="http://schemas.microsoft.com/office/drawing/2014/main" id="{C2E7BF1C-9454-4423-B9D8-F6C74445258C}"/>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9">
                <a:extLst>
                  <a:ext uri="{FF2B5EF4-FFF2-40B4-BE49-F238E27FC236}">
                    <a16:creationId xmlns:a16="http://schemas.microsoft.com/office/drawing/2014/main" id="{5C49EDE4-5C6B-4520-BD5A-17A8BDEBFAF6}"/>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 name="Group 17">
              <a:extLst>
                <a:ext uri="{FF2B5EF4-FFF2-40B4-BE49-F238E27FC236}">
                  <a16:creationId xmlns:a16="http://schemas.microsoft.com/office/drawing/2014/main" id="{4D9B371D-7E61-4F8B-A13E-F6D5A5699B83}"/>
                </a:ext>
              </a:extLst>
            </p:cNvPr>
            <p:cNvGrpSpPr>
              <a:grpSpLocks/>
            </p:cNvGrpSpPr>
            <p:nvPr/>
          </p:nvGrpSpPr>
          <p:grpSpPr bwMode="auto">
            <a:xfrm rot="-1809353">
              <a:off x="5486601" y="133708"/>
              <a:ext cx="4948759" cy="5373213"/>
              <a:chOff x="221" y="0"/>
              <a:chExt cx="1643778" cy="1784764"/>
            </a:xfrm>
          </p:grpSpPr>
          <p:sp>
            <p:nvSpPr>
              <p:cNvPr id="65" name="直角三角形 108">
                <a:extLst>
                  <a:ext uri="{FF2B5EF4-FFF2-40B4-BE49-F238E27FC236}">
                    <a16:creationId xmlns:a16="http://schemas.microsoft.com/office/drawing/2014/main" id="{DA44D2F0-D01B-493F-86D3-6748DE01D0D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直角三角形 109">
                <a:extLst>
                  <a:ext uri="{FF2B5EF4-FFF2-40B4-BE49-F238E27FC236}">
                    <a16:creationId xmlns:a16="http://schemas.microsoft.com/office/drawing/2014/main" id="{13B80E7C-3368-42DC-AC10-900DD40E2863}"/>
                  </a:ext>
                </a:extLst>
              </p:cNvPr>
              <p:cNvSpPr>
                <a:spLocks noChangeArrowheads="1"/>
              </p:cNvSpPr>
              <p:nvPr/>
            </p:nvSpPr>
            <p:spPr bwMode="auto">
              <a:xfrm rot="7167729">
                <a:off x="-212465" y="328097"/>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0">
                <a:extLst>
                  <a:ext uri="{FF2B5EF4-FFF2-40B4-BE49-F238E27FC236}">
                    <a16:creationId xmlns:a16="http://schemas.microsoft.com/office/drawing/2014/main" id="{75C28A79-A784-41CC-B1F3-0D55790B7E59}"/>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1">
                <a:extLst>
                  <a:ext uri="{FF2B5EF4-FFF2-40B4-BE49-F238E27FC236}">
                    <a16:creationId xmlns:a16="http://schemas.microsoft.com/office/drawing/2014/main" id="{C5484424-CF55-4A2B-8FA1-07ED8F79869F}"/>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69" name="直角三角形 112">
                <a:extLst>
                  <a:ext uri="{FF2B5EF4-FFF2-40B4-BE49-F238E27FC236}">
                    <a16:creationId xmlns:a16="http://schemas.microsoft.com/office/drawing/2014/main" id="{5C203102-1D8C-4FAB-979F-002373B49BF4}"/>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70" name="直角三角形 113">
                <a:extLst>
                  <a:ext uri="{FF2B5EF4-FFF2-40B4-BE49-F238E27FC236}">
                    <a16:creationId xmlns:a16="http://schemas.microsoft.com/office/drawing/2014/main" id="{95D3C7C8-5C6F-4831-8400-0A61A72D13EA}"/>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 name="Group 24">
              <a:extLst>
                <a:ext uri="{FF2B5EF4-FFF2-40B4-BE49-F238E27FC236}">
                  <a16:creationId xmlns:a16="http://schemas.microsoft.com/office/drawing/2014/main" id="{A68E56A4-AE6D-4DDC-A8F1-142FB2DC9B5E}"/>
                </a:ext>
              </a:extLst>
            </p:cNvPr>
            <p:cNvGrpSpPr>
              <a:grpSpLocks/>
            </p:cNvGrpSpPr>
            <p:nvPr/>
          </p:nvGrpSpPr>
          <p:grpSpPr bwMode="auto">
            <a:xfrm rot="-1809353">
              <a:off x="11048745" y="0"/>
              <a:ext cx="4949425" cy="5373213"/>
              <a:chOff x="0" y="0"/>
              <a:chExt cx="1643999" cy="1784764"/>
            </a:xfrm>
          </p:grpSpPr>
          <p:sp>
            <p:nvSpPr>
              <p:cNvPr id="59" name="直角三角形 127">
                <a:extLst>
                  <a:ext uri="{FF2B5EF4-FFF2-40B4-BE49-F238E27FC236}">
                    <a16:creationId xmlns:a16="http://schemas.microsoft.com/office/drawing/2014/main" id="{1750F032-42F8-4818-8FB4-26C88D11051C}"/>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28">
                <a:extLst>
                  <a:ext uri="{FF2B5EF4-FFF2-40B4-BE49-F238E27FC236}">
                    <a16:creationId xmlns:a16="http://schemas.microsoft.com/office/drawing/2014/main" id="{66B7F3ED-DB3D-45B8-810B-6DEBC061F1B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29">
                <a:extLst>
                  <a:ext uri="{FF2B5EF4-FFF2-40B4-BE49-F238E27FC236}">
                    <a16:creationId xmlns:a16="http://schemas.microsoft.com/office/drawing/2014/main" id="{C6B13F33-AD50-4297-BFB8-FAD4B57407DD}"/>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30">
                <a:extLst>
                  <a:ext uri="{FF2B5EF4-FFF2-40B4-BE49-F238E27FC236}">
                    <a16:creationId xmlns:a16="http://schemas.microsoft.com/office/drawing/2014/main" id="{9FA06A35-4AA1-45CB-9D65-8DCC6F22D0FD}"/>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31">
                <a:extLst>
                  <a:ext uri="{FF2B5EF4-FFF2-40B4-BE49-F238E27FC236}">
                    <a16:creationId xmlns:a16="http://schemas.microsoft.com/office/drawing/2014/main" id="{4D49D2EB-357E-4303-AFCC-940511340C28}"/>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32">
                <a:extLst>
                  <a:ext uri="{FF2B5EF4-FFF2-40B4-BE49-F238E27FC236}">
                    <a16:creationId xmlns:a16="http://schemas.microsoft.com/office/drawing/2014/main" id="{19E21553-0C08-4D0B-A6F8-5225FF605B2C}"/>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2" name="Group 31">
              <a:extLst>
                <a:ext uri="{FF2B5EF4-FFF2-40B4-BE49-F238E27FC236}">
                  <a16:creationId xmlns:a16="http://schemas.microsoft.com/office/drawing/2014/main" id="{2F0793C8-B3B7-43A7-947E-A6DD78C17306}"/>
                </a:ext>
              </a:extLst>
            </p:cNvPr>
            <p:cNvGrpSpPr>
              <a:grpSpLocks/>
            </p:cNvGrpSpPr>
            <p:nvPr/>
          </p:nvGrpSpPr>
          <p:grpSpPr bwMode="auto">
            <a:xfrm rot="-1809353">
              <a:off x="0" y="195022"/>
              <a:ext cx="4949425" cy="5373213"/>
              <a:chOff x="0" y="0"/>
              <a:chExt cx="1643999" cy="1784764"/>
            </a:xfrm>
          </p:grpSpPr>
          <p:sp>
            <p:nvSpPr>
              <p:cNvPr id="53" name="直角三角形 134">
                <a:extLst>
                  <a:ext uri="{FF2B5EF4-FFF2-40B4-BE49-F238E27FC236}">
                    <a16:creationId xmlns:a16="http://schemas.microsoft.com/office/drawing/2014/main" id="{EC77B972-99B8-409B-BFF2-79A395CABC86}"/>
                  </a:ext>
                </a:extLst>
              </p:cNvPr>
              <p:cNvSpPr>
                <a:spLocks noChangeArrowheads="1"/>
              </p:cNvSpPr>
              <p:nvPr/>
            </p:nvSpPr>
            <p:spPr bwMode="auto">
              <a:xfrm rot="10800000">
                <a:off x="288925" y="0"/>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5">
                <a:extLst>
                  <a:ext uri="{FF2B5EF4-FFF2-40B4-BE49-F238E27FC236}">
                    <a16:creationId xmlns:a16="http://schemas.microsoft.com/office/drawing/2014/main" id="{E3F25BAD-1D0D-4D11-B8E9-95006AFD22A3}"/>
                  </a:ext>
                </a:extLst>
              </p:cNvPr>
              <p:cNvSpPr>
                <a:spLocks noChangeArrowheads="1"/>
              </p:cNvSpPr>
              <p:nvPr/>
            </p:nvSpPr>
            <p:spPr bwMode="auto">
              <a:xfrm rot="7167729">
                <a:off x="-212686" y="328472"/>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6">
                <a:extLst>
                  <a:ext uri="{FF2B5EF4-FFF2-40B4-BE49-F238E27FC236}">
                    <a16:creationId xmlns:a16="http://schemas.microsoft.com/office/drawing/2014/main" id="{8D60DE49-EE23-42EF-AF5E-4F27E239C391}"/>
                  </a:ext>
                </a:extLst>
              </p:cNvPr>
              <p:cNvSpPr>
                <a:spLocks noChangeArrowheads="1"/>
              </p:cNvSpPr>
              <p:nvPr/>
            </p:nvSpPr>
            <p:spPr bwMode="auto">
              <a:xfrm rot="3614698">
                <a:off x="-175951" y="909918"/>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7">
                <a:extLst>
                  <a:ext uri="{FF2B5EF4-FFF2-40B4-BE49-F238E27FC236}">
                    <a16:creationId xmlns:a16="http://schemas.microsoft.com/office/drawing/2014/main" id="{4AAAC24B-D620-48C4-8D17-2B643E505CFC}"/>
                  </a:ext>
                </a:extLst>
              </p:cNvPr>
              <p:cNvSpPr>
                <a:spLocks noChangeArrowheads="1"/>
              </p:cNvSpPr>
              <p:nvPr/>
            </p:nvSpPr>
            <p:spPr bwMode="auto">
              <a:xfrm>
                <a:off x="344517" y="120202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直角三角形 138">
                <a:extLst>
                  <a:ext uri="{FF2B5EF4-FFF2-40B4-BE49-F238E27FC236}">
                    <a16:creationId xmlns:a16="http://schemas.microsoft.com/office/drawing/2014/main" id="{385398F7-FEB9-45B5-BFBF-66AD7F8BCEDA}"/>
                  </a:ext>
                </a:extLst>
              </p:cNvPr>
              <p:cNvSpPr>
                <a:spLocks noChangeArrowheads="1"/>
              </p:cNvSpPr>
              <p:nvPr/>
            </p:nvSpPr>
            <p:spPr bwMode="auto">
              <a:xfrm rot="-3705952">
                <a:off x="848573" y="883274"/>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直角三角形 139">
                <a:extLst>
                  <a:ext uri="{FF2B5EF4-FFF2-40B4-BE49-F238E27FC236}">
                    <a16:creationId xmlns:a16="http://schemas.microsoft.com/office/drawing/2014/main" id="{43508395-F6A1-4B02-9FB7-79F11A46C20F}"/>
                  </a:ext>
                </a:extLst>
              </p:cNvPr>
              <p:cNvSpPr>
                <a:spLocks noChangeArrowheads="1"/>
              </p:cNvSpPr>
              <p:nvPr/>
            </p:nvSpPr>
            <p:spPr bwMode="auto">
              <a:xfrm rot="-7200000">
                <a:off x="808498" y="291371"/>
                <a:ext cx="1008112" cy="582740"/>
              </a:xfrm>
              <a:prstGeom prst="rtTriangle">
                <a:avLst/>
              </a:prstGeom>
              <a:solidFill>
                <a:srgbClr val="BFBFBF">
                  <a:alpha val="14117"/>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6" name="箭头: V 形 5">
            <a:extLst>
              <a:ext uri="{FF2B5EF4-FFF2-40B4-BE49-F238E27FC236}">
                <a16:creationId xmlns:a16="http://schemas.microsoft.com/office/drawing/2014/main" id="{9B227859-4CC7-4CDD-B7A7-194998C1636D}"/>
              </a:ext>
            </a:extLst>
          </p:cNvPr>
          <p:cNvSpPr/>
          <p:nvPr/>
        </p:nvSpPr>
        <p:spPr bwMode="auto">
          <a:xfrm>
            <a:off x="1987624" y="-21032"/>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3" name="直接连接符 19">
            <a:extLst>
              <a:ext uri="{FF2B5EF4-FFF2-40B4-BE49-F238E27FC236}">
                <a16:creationId xmlns:a16="http://schemas.microsoft.com/office/drawing/2014/main" id="{93A029C5-FA38-481C-BFDA-4CFE8817924D}"/>
              </a:ext>
            </a:extLst>
          </p:cNvPr>
          <p:cNvSpPr>
            <a:spLocks noChangeShapeType="1"/>
          </p:cNvSpPr>
          <p:nvPr/>
        </p:nvSpPr>
        <p:spPr bwMode="auto">
          <a:xfrm>
            <a:off x="539750" y="5221230"/>
            <a:ext cx="7921625" cy="0"/>
          </a:xfrm>
          <a:prstGeom prst="line">
            <a:avLst/>
          </a:prstGeom>
          <a:noFill/>
          <a:ln w="31750" cap="rnd">
            <a:solidFill>
              <a:srgbClr val="595959"/>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TextBox 20">
            <a:extLst>
              <a:ext uri="{FF2B5EF4-FFF2-40B4-BE49-F238E27FC236}">
                <a16:creationId xmlns:a16="http://schemas.microsoft.com/office/drawing/2014/main" id="{2A9981A8-2EC6-4F16-936B-ACE67F7E5F5F}"/>
              </a:ext>
            </a:extLst>
          </p:cNvPr>
          <p:cNvSpPr>
            <a:spLocks noChangeArrowheads="1"/>
          </p:cNvSpPr>
          <p:nvPr/>
        </p:nvSpPr>
        <p:spPr bwMode="auto">
          <a:xfrm>
            <a:off x="985838" y="4883092"/>
            <a:ext cx="23839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Leap</a:t>
            </a:r>
            <a:r>
              <a:rPr lang="zh-CN" altLang="en-US"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Motion</a:t>
            </a:r>
            <a:r>
              <a:rPr lang="zh-CN" altLang="en-US"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基本原理</a:t>
            </a:r>
          </a:p>
        </p:txBody>
      </p:sp>
      <p:sp>
        <p:nvSpPr>
          <p:cNvPr id="2" name="箭头: 五边形 1">
            <a:extLst>
              <a:ext uri="{FF2B5EF4-FFF2-40B4-BE49-F238E27FC236}">
                <a16:creationId xmlns:a16="http://schemas.microsoft.com/office/drawing/2014/main" id="{5A02105E-85FD-4169-B73D-3BC02BD448B6}"/>
              </a:ext>
            </a:extLst>
          </p:cNvPr>
          <p:cNvSpPr/>
          <p:nvPr/>
        </p:nvSpPr>
        <p:spPr bwMode="auto">
          <a:xfrm flipH="1">
            <a:off x="7645312" y="4941334"/>
            <a:ext cx="1562534" cy="552998"/>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w="38100" cap="flat" cmpd="sng" algn="ctr">
            <a:solidFill>
              <a:schemeClr val="accent3">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Part 2</a:t>
            </a:r>
            <a:endParaRPr kumimoji="0" lang="zh-CN" altLang="en-US" sz="2800" b="1"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85" name="箭头: V 形 84">
            <a:extLst>
              <a:ext uri="{FF2B5EF4-FFF2-40B4-BE49-F238E27FC236}">
                <a16:creationId xmlns:a16="http://schemas.microsoft.com/office/drawing/2014/main" id="{8D5558A0-BDB2-422B-92BA-C3FC5FB74DCF}"/>
              </a:ext>
            </a:extLst>
          </p:cNvPr>
          <p:cNvSpPr/>
          <p:nvPr/>
        </p:nvSpPr>
        <p:spPr bwMode="auto">
          <a:xfrm>
            <a:off x="2336864" y="-15566"/>
            <a:ext cx="514627" cy="512393"/>
          </a:xfrm>
          <a:prstGeom prst="chevron">
            <a:avLst>
              <a:gd name="adj" fmla="val 50000"/>
            </a:avLst>
          </a:prstGeom>
          <a:solidFill>
            <a:srgbClr val="7030A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箭头: 五边形 4">
            <a:extLst>
              <a:ext uri="{FF2B5EF4-FFF2-40B4-BE49-F238E27FC236}">
                <a16:creationId xmlns:a16="http://schemas.microsoft.com/office/drawing/2014/main" id="{D130A918-352B-4E03-840A-F5C8B019B86B}"/>
              </a:ext>
            </a:extLst>
          </p:cNvPr>
          <p:cNvSpPr/>
          <p:nvPr/>
        </p:nvSpPr>
        <p:spPr bwMode="auto">
          <a:xfrm>
            <a:off x="0" y="-18898"/>
            <a:ext cx="2150575" cy="510259"/>
          </a:xfrm>
          <a:prstGeom prst="homePlat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400" b="1" i="0" u="none" strike="noStrike" cap="none" normalizeH="0" baseline="0" dirty="0">
                <a:ln>
                  <a:noFill/>
                </a:ln>
                <a:solidFill>
                  <a:schemeClr val="bg1"/>
                </a:solidFill>
                <a:effectLst/>
                <a:latin typeface="Arial" pitchFamily="34" charset="0"/>
                <a:ea typeface="宋体" pitchFamily="2" charset="-122"/>
              </a:rPr>
              <a:t>双目视觉技术</a:t>
            </a:r>
          </a:p>
        </p:txBody>
      </p:sp>
      <p:pic>
        <p:nvPicPr>
          <p:cNvPr id="7" name="图片 6">
            <a:extLst>
              <a:ext uri="{FF2B5EF4-FFF2-40B4-BE49-F238E27FC236}">
                <a16:creationId xmlns:a16="http://schemas.microsoft.com/office/drawing/2014/main" id="{FBD9EA71-2471-44D9-9A98-8959847EC934}"/>
              </a:ext>
            </a:extLst>
          </p:cNvPr>
          <p:cNvPicPr>
            <a:picLocks noChangeAspect="1"/>
          </p:cNvPicPr>
          <p:nvPr/>
        </p:nvPicPr>
        <p:blipFill>
          <a:blip r:embed="rId3"/>
          <a:stretch>
            <a:fillRect/>
          </a:stretch>
        </p:blipFill>
        <p:spPr>
          <a:xfrm>
            <a:off x="2418659" y="1302183"/>
            <a:ext cx="4152381" cy="2457143"/>
          </a:xfrm>
          <a:prstGeom prst="rect">
            <a:avLst/>
          </a:prstGeom>
        </p:spPr>
      </p:pic>
      <p:pic>
        <p:nvPicPr>
          <p:cNvPr id="87" name="图片 86">
            <a:extLst>
              <a:ext uri="{FF2B5EF4-FFF2-40B4-BE49-F238E27FC236}">
                <a16:creationId xmlns:a16="http://schemas.microsoft.com/office/drawing/2014/main" id="{BB3EEFC6-E381-4623-B17C-BA475CDF9BBA}"/>
              </a:ext>
            </a:extLst>
          </p:cNvPr>
          <p:cNvPicPr/>
          <p:nvPr/>
        </p:nvPicPr>
        <p:blipFill>
          <a:blip r:embed="rId4"/>
          <a:stretch>
            <a:fillRect/>
          </a:stretch>
        </p:blipFill>
        <p:spPr>
          <a:xfrm>
            <a:off x="4588506" y="828678"/>
            <a:ext cx="4206807" cy="2919916"/>
          </a:xfrm>
          <a:prstGeom prst="rect">
            <a:avLst/>
          </a:prstGeom>
        </p:spPr>
      </p:pic>
      <p:sp>
        <p:nvSpPr>
          <p:cNvPr id="8" name="文本框 7">
            <a:extLst>
              <a:ext uri="{FF2B5EF4-FFF2-40B4-BE49-F238E27FC236}">
                <a16:creationId xmlns:a16="http://schemas.microsoft.com/office/drawing/2014/main" id="{32D9BC46-C206-4648-99E6-2D0FCD632E57}"/>
              </a:ext>
            </a:extLst>
          </p:cNvPr>
          <p:cNvSpPr txBox="1"/>
          <p:nvPr/>
        </p:nvSpPr>
        <p:spPr>
          <a:xfrm>
            <a:off x="2663139" y="4139553"/>
            <a:ext cx="3850734" cy="461665"/>
          </a:xfrm>
          <a:prstGeom prst="rect">
            <a:avLst/>
          </a:prstGeom>
          <a:noFill/>
        </p:spPr>
        <p:txBody>
          <a:bodyPr wrap="none" rtlCol="0">
            <a:spAutoFit/>
          </a:bodyPr>
          <a:lstStyle/>
          <a:p>
            <a:pPr algn="ctr"/>
            <a:r>
              <a:rPr lang="en-US" altLang="zh-CN" sz="2400" b="1" dirty="0">
                <a:solidFill>
                  <a:srgbClr val="7030A0"/>
                </a:solidFill>
              </a:rPr>
              <a:t>Leap Motion</a:t>
            </a:r>
            <a:r>
              <a:rPr lang="zh-CN" altLang="en-US" sz="2400" b="1" dirty="0">
                <a:solidFill>
                  <a:srgbClr val="7030A0"/>
                </a:solidFill>
              </a:rPr>
              <a:t>与三角测量法</a:t>
            </a:r>
          </a:p>
        </p:txBody>
      </p:sp>
    </p:spTree>
    <p:custDataLst>
      <p:tags r:id="rId1"/>
    </p:custDataLst>
    <p:extLst>
      <p:ext uri="{BB962C8B-B14F-4D97-AF65-F5344CB8AC3E}">
        <p14:creationId xmlns:p14="http://schemas.microsoft.com/office/powerpoint/2010/main" val="1393703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250" fill="hold"/>
                                        <p:tgtEl>
                                          <p:spTgt spid="85"/>
                                        </p:tgtEl>
                                        <p:attrNameLst>
                                          <p:attrName>ppt_x</p:attrName>
                                        </p:attrNameLst>
                                      </p:cBhvr>
                                      <p:tavLst>
                                        <p:tav tm="0">
                                          <p:val>
                                            <p:strVal val="0-#ppt_w/2"/>
                                          </p:val>
                                        </p:tav>
                                        <p:tav tm="100000">
                                          <p:val>
                                            <p:strVal val="#ppt_x"/>
                                          </p:val>
                                        </p:tav>
                                      </p:tavLst>
                                    </p:anim>
                                    <p:anim calcmode="lin" valueType="num">
                                      <p:cBhvr additive="base">
                                        <p:cTn id="13" dur="25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nodeType="clickEffect">
                                  <p:stCondLst>
                                    <p:cond delay="0"/>
                                  </p:stCondLst>
                                  <p:childTnLst>
                                    <p:animMotion origin="layout" path="M 0 0 L -0.25 0 E" pathEditMode="relative" ptsTypes="">
                                      <p:cBhvr>
                                        <p:cTn id="24" dur="1000" fill="hold"/>
                                        <p:tgtEl>
                                          <p:spTgt spid="7"/>
                                        </p:tgtEl>
                                        <p:attrNameLst>
                                          <p:attrName>ppt_x</p:attrName>
                                          <p:attrName>ppt_y</p:attrName>
                                        </p:attrNameLst>
                                      </p:cBhvr>
                                    </p:animMotion>
                                  </p:childTnLst>
                                </p:cTn>
                              </p:par>
                            </p:childTnLst>
                          </p:cTn>
                        </p:par>
                        <p:par>
                          <p:cTn id="25" fill="hold">
                            <p:stCondLst>
                              <p:cond delay="1000"/>
                            </p:stCondLst>
                            <p:childTnLst>
                              <p:par>
                                <p:cTn id="26" presetID="42" presetClass="entr" presetSubtype="0" fill="hold" nodeType="afterEffect">
                                  <p:stCondLst>
                                    <p:cond delay="25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750"/>
                                        <p:tgtEl>
                                          <p:spTgt spid="87"/>
                                        </p:tgtEl>
                                      </p:cBhvr>
                                    </p:animEffect>
                                    <p:anim calcmode="lin" valueType="num">
                                      <p:cBhvr>
                                        <p:cTn id="29" dur="750" fill="hold"/>
                                        <p:tgtEl>
                                          <p:spTgt spid="87"/>
                                        </p:tgtEl>
                                        <p:attrNameLst>
                                          <p:attrName>ppt_x</p:attrName>
                                        </p:attrNameLst>
                                      </p:cBhvr>
                                      <p:tavLst>
                                        <p:tav tm="0">
                                          <p:val>
                                            <p:strVal val="#ppt_x"/>
                                          </p:val>
                                        </p:tav>
                                        <p:tav tm="100000">
                                          <p:val>
                                            <p:strVal val="#ppt_x"/>
                                          </p:val>
                                        </p:tav>
                                      </p:tavLst>
                                    </p:anim>
                                    <p:anim calcmode="lin" valueType="num">
                                      <p:cBhvr>
                                        <p:cTn id="30" dur="750" fill="hold"/>
                                        <p:tgtEl>
                                          <p:spTgt spid="8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10" presetClass="entr" presetSubtype="0" fill="hold" grpId="0" nodeType="after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0.5"/>
</p:tagLst>
</file>

<file path=ppt/tags/tag10.xml><?xml version="1.0" encoding="utf-8"?>
<p:tagLst xmlns:a="http://schemas.openxmlformats.org/drawingml/2006/main" xmlns:r="http://schemas.openxmlformats.org/officeDocument/2006/relationships" xmlns:p="http://schemas.openxmlformats.org/presentationml/2006/main">
  <p:tag name="TIMING" val="|0.3|0.3|0.2|0.3|0.2|0.2|0.2|0.2"/>
</p:tagLst>
</file>

<file path=ppt/tags/tag11.xml><?xml version="1.0" encoding="utf-8"?>
<p:tagLst xmlns:a="http://schemas.openxmlformats.org/drawingml/2006/main" xmlns:r="http://schemas.openxmlformats.org/officeDocument/2006/relationships" xmlns:p="http://schemas.openxmlformats.org/presentationml/2006/main">
  <p:tag name="TIMING" val="|0.3|0.4|0.3|0.3"/>
</p:tagLst>
</file>

<file path=ppt/tags/tag12.xml><?xml version="1.0" encoding="utf-8"?>
<p:tagLst xmlns:a="http://schemas.openxmlformats.org/drawingml/2006/main" xmlns:r="http://schemas.openxmlformats.org/officeDocument/2006/relationships" xmlns:p="http://schemas.openxmlformats.org/presentationml/2006/main">
  <p:tag name="TIMING" val="|0.2"/>
</p:tagLst>
</file>

<file path=ppt/tags/tag13.xml><?xml version="1.0" encoding="utf-8"?>
<p:tagLst xmlns:a="http://schemas.openxmlformats.org/drawingml/2006/main" xmlns:r="http://schemas.openxmlformats.org/officeDocument/2006/relationships" xmlns:p="http://schemas.openxmlformats.org/presentationml/2006/main">
  <p:tag name="TIMING" val="|0.2|0.2|0.2|0.2"/>
</p:tagLst>
</file>

<file path=ppt/tags/tag14.xml><?xml version="1.0" encoding="utf-8"?>
<p:tagLst xmlns:a="http://schemas.openxmlformats.org/drawingml/2006/main" xmlns:r="http://schemas.openxmlformats.org/officeDocument/2006/relationships" xmlns:p="http://schemas.openxmlformats.org/presentationml/2006/main">
  <p:tag name="TIMING" val="|0.3|0.2|0.2|0.2|0.2|0.2|0.2|0.2"/>
</p:tagLst>
</file>

<file path=ppt/tags/tag15.xml><?xml version="1.0" encoding="utf-8"?>
<p:tagLst xmlns:a="http://schemas.openxmlformats.org/drawingml/2006/main" xmlns:r="http://schemas.openxmlformats.org/officeDocument/2006/relationships" xmlns:p="http://schemas.openxmlformats.org/presentationml/2006/main">
  <p:tag name="TIMING" val="|0.2|0.2"/>
</p:tagLst>
</file>

<file path=ppt/tags/tag16.xml><?xml version="1.0" encoding="utf-8"?>
<p:tagLst xmlns:a="http://schemas.openxmlformats.org/drawingml/2006/main" xmlns:r="http://schemas.openxmlformats.org/officeDocument/2006/relationships" xmlns:p="http://schemas.openxmlformats.org/presentationml/2006/main">
  <p:tag name="TIMING" val="|0.2"/>
</p:tagLst>
</file>

<file path=ppt/tags/tag17.xml><?xml version="1.0" encoding="utf-8"?>
<p:tagLst xmlns:a="http://schemas.openxmlformats.org/drawingml/2006/main" xmlns:r="http://schemas.openxmlformats.org/officeDocument/2006/relationships" xmlns:p="http://schemas.openxmlformats.org/presentationml/2006/main">
  <p:tag name="TIMING" val="|0.2|0.2"/>
</p:tagLst>
</file>

<file path=ppt/tags/tag18.xml><?xml version="1.0" encoding="utf-8"?>
<p:tagLst xmlns:a="http://schemas.openxmlformats.org/drawingml/2006/main" xmlns:r="http://schemas.openxmlformats.org/officeDocument/2006/relationships" xmlns:p="http://schemas.openxmlformats.org/presentationml/2006/main">
  <p:tag name="TIMING" val="|0.2|0.2"/>
</p:tagLst>
</file>

<file path=ppt/tags/tag19.xml><?xml version="1.0" encoding="utf-8"?>
<p:tagLst xmlns:a="http://schemas.openxmlformats.org/drawingml/2006/main" xmlns:r="http://schemas.openxmlformats.org/officeDocument/2006/relationships" xmlns:p="http://schemas.openxmlformats.org/presentationml/2006/main">
  <p:tag name="TIMING" val="|0.2|0.2|0.2|0.2|0.2|0.2|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20.xml><?xml version="1.0" encoding="utf-8"?>
<p:tagLst xmlns:a="http://schemas.openxmlformats.org/drawingml/2006/main" xmlns:r="http://schemas.openxmlformats.org/officeDocument/2006/relationships" xmlns:p="http://schemas.openxmlformats.org/presentationml/2006/main">
  <p:tag name="TIMING" val="|0.2|0.2"/>
</p:tagLst>
</file>

<file path=ppt/tags/tag21.xml><?xml version="1.0" encoding="utf-8"?>
<p:tagLst xmlns:a="http://schemas.openxmlformats.org/drawingml/2006/main" xmlns:r="http://schemas.openxmlformats.org/officeDocument/2006/relationships" xmlns:p="http://schemas.openxmlformats.org/presentationml/2006/main">
  <p:tag name="TIMING" val="|0.2|0.2"/>
</p:tagLst>
</file>

<file path=ppt/tags/tag22.xml><?xml version="1.0" encoding="utf-8"?>
<p:tagLst xmlns:a="http://schemas.openxmlformats.org/drawingml/2006/main" xmlns:r="http://schemas.openxmlformats.org/officeDocument/2006/relationships" xmlns:p="http://schemas.openxmlformats.org/presentationml/2006/main">
  <p:tag name="TIMING" val="|0.2|0.2|0.2"/>
</p:tagLst>
</file>

<file path=ppt/tags/tag23.xml><?xml version="1.0" encoding="utf-8"?>
<p:tagLst xmlns:a="http://schemas.openxmlformats.org/drawingml/2006/main" xmlns:r="http://schemas.openxmlformats.org/officeDocument/2006/relationships" xmlns:p="http://schemas.openxmlformats.org/presentationml/2006/main">
  <p:tag name="TIMING" val="|0.2|0.2"/>
</p:tagLst>
</file>

<file path=ppt/tags/tag24.xml><?xml version="1.0" encoding="utf-8"?>
<p:tagLst xmlns:a="http://schemas.openxmlformats.org/drawingml/2006/main" xmlns:r="http://schemas.openxmlformats.org/officeDocument/2006/relationships" xmlns:p="http://schemas.openxmlformats.org/presentationml/2006/main">
  <p:tag name="TIMING" val="|0.2|0.2"/>
</p:tagLst>
</file>

<file path=ppt/tags/tag25.xml><?xml version="1.0" encoding="utf-8"?>
<p:tagLst xmlns:a="http://schemas.openxmlformats.org/drawingml/2006/main" xmlns:r="http://schemas.openxmlformats.org/officeDocument/2006/relationships" xmlns:p="http://schemas.openxmlformats.org/presentationml/2006/main">
  <p:tag name="TIMING" val="|0.2|0.2"/>
</p:tagLst>
</file>

<file path=ppt/tags/tag26.xml><?xml version="1.0" encoding="utf-8"?>
<p:tagLst xmlns:a="http://schemas.openxmlformats.org/drawingml/2006/main" xmlns:r="http://schemas.openxmlformats.org/officeDocument/2006/relationships" xmlns:p="http://schemas.openxmlformats.org/presentationml/2006/main">
  <p:tag name="TIMING" val="|0.2|0.2"/>
</p:tagLst>
</file>

<file path=ppt/tags/tag27.xml><?xml version="1.0" encoding="utf-8"?>
<p:tagLst xmlns:a="http://schemas.openxmlformats.org/drawingml/2006/main" xmlns:r="http://schemas.openxmlformats.org/officeDocument/2006/relationships" xmlns:p="http://schemas.openxmlformats.org/presentationml/2006/main">
  <p:tag name="TIMING" val="|0.3|0.3"/>
</p:tagLst>
</file>

<file path=ppt/tags/tag28.xml><?xml version="1.0" encoding="utf-8"?>
<p:tagLst xmlns:a="http://schemas.openxmlformats.org/drawingml/2006/main" xmlns:r="http://schemas.openxmlformats.org/officeDocument/2006/relationships" xmlns:p="http://schemas.openxmlformats.org/presentationml/2006/main">
  <p:tag name="TIMING" val="|0.2|0.2"/>
</p:tagLst>
</file>

<file path=ppt/tags/tag29.xml><?xml version="1.0" encoding="utf-8"?>
<p:tagLst xmlns:a="http://schemas.openxmlformats.org/drawingml/2006/main" xmlns:r="http://schemas.openxmlformats.org/officeDocument/2006/relationships" xmlns:p="http://schemas.openxmlformats.org/presentationml/2006/main">
  <p:tag name="TIMING" val="|0.2|0.2|0.2"/>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30.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2|0.2|0.2|0.2"/>
</p:tagLst>
</file>

<file path=ppt/tags/tag5.xml><?xml version="1.0" encoding="utf-8"?>
<p:tagLst xmlns:a="http://schemas.openxmlformats.org/drawingml/2006/main" xmlns:r="http://schemas.openxmlformats.org/officeDocument/2006/relationships" xmlns:p="http://schemas.openxmlformats.org/presentationml/2006/main">
  <p:tag name="TIMING" val="|0.1|0.2|0.2"/>
</p:tagLst>
</file>

<file path=ppt/tags/tag6.xml><?xml version="1.0" encoding="utf-8"?>
<p:tagLst xmlns:a="http://schemas.openxmlformats.org/drawingml/2006/main" xmlns:r="http://schemas.openxmlformats.org/officeDocument/2006/relationships" xmlns:p="http://schemas.openxmlformats.org/presentationml/2006/main">
  <p:tag name="TIMING" val="|0.2"/>
</p:tagLst>
</file>

<file path=ppt/tags/tag7.xml><?xml version="1.0" encoding="utf-8"?>
<p:tagLst xmlns:a="http://schemas.openxmlformats.org/drawingml/2006/main" xmlns:r="http://schemas.openxmlformats.org/officeDocument/2006/relationships" xmlns:p="http://schemas.openxmlformats.org/presentationml/2006/main">
  <p:tag name="TIMING" val="|0.2|0.2"/>
</p:tagLst>
</file>

<file path=ppt/tags/tag8.xml><?xml version="1.0" encoding="utf-8"?>
<p:tagLst xmlns:a="http://schemas.openxmlformats.org/drawingml/2006/main" xmlns:r="http://schemas.openxmlformats.org/officeDocument/2006/relationships" xmlns:p="http://schemas.openxmlformats.org/presentationml/2006/main">
  <p:tag name="TIMING" val="|0.2"/>
</p:tagLst>
</file>

<file path=ppt/tags/tag9.xml><?xml version="1.0" encoding="utf-8"?>
<p:tagLst xmlns:a="http://schemas.openxmlformats.org/drawingml/2006/main" xmlns:r="http://schemas.openxmlformats.org/officeDocument/2006/relationships" xmlns:p="http://schemas.openxmlformats.org/presentationml/2006/main">
  <p:tag name="TIMING" val="|0.2|0.2"/>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docProps/app.xml><?xml version="1.0" encoding="utf-8"?>
<Properties xmlns="http://schemas.openxmlformats.org/officeDocument/2006/extended-properties" xmlns:vt="http://schemas.openxmlformats.org/officeDocument/2006/docPropsVTypes">
  <Template/>
  <TotalTime>2565</TotalTime>
  <Pages>0</Pages>
  <Words>1388</Words>
  <Characters>0</Characters>
  <Application>Microsoft Office PowerPoint</Application>
  <DocSecurity>0</DocSecurity>
  <PresentationFormat>全屏显示(16:10)</PresentationFormat>
  <Lines>0</Lines>
  <Paragraphs>305</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楷体</vt:lpstr>
      <vt:lpstr>宋体</vt:lpstr>
      <vt:lpstr>微软雅黑</vt:lpstr>
      <vt:lpstr>Arial</vt:lpstr>
      <vt:lpstr>Calibri</vt:lpstr>
      <vt:lpstr>Goudy Stout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subject/>
  <dc:creator>Windows 用户</dc:creator>
  <cp:keywords/>
  <dc:description/>
  <cp:lastModifiedBy>TAIXIHUASE</cp:lastModifiedBy>
  <cp:revision>439</cp:revision>
  <dcterms:created xsi:type="dcterms:W3CDTF">2012-05-23T16:29:00Z</dcterms:created>
  <dcterms:modified xsi:type="dcterms:W3CDTF">2017-05-21T09:51:31Z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2052-9.1.0.4167</vt:lpwstr>
  </property>
</Properties>
</file>